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3"/>
  </p:notesMasterIdLst>
  <p:sldIdLst>
    <p:sldId id="256" r:id="rId2"/>
    <p:sldId id="365" r:id="rId3"/>
    <p:sldId id="366" r:id="rId4"/>
    <p:sldId id="367" r:id="rId5"/>
    <p:sldId id="368" r:id="rId6"/>
    <p:sldId id="369" r:id="rId7"/>
    <p:sldId id="370" r:id="rId8"/>
    <p:sldId id="410" r:id="rId9"/>
    <p:sldId id="411" r:id="rId10"/>
    <p:sldId id="412" r:id="rId11"/>
    <p:sldId id="372" r:id="rId12"/>
    <p:sldId id="373" r:id="rId13"/>
    <p:sldId id="413" r:id="rId14"/>
    <p:sldId id="377" r:id="rId15"/>
    <p:sldId id="378" r:id="rId16"/>
    <p:sldId id="414" r:id="rId17"/>
    <p:sldId id="379" r:id="rId18"/>
    <p:sldId id="380" r:id="rId19"/>
    <p:sldId id="381" r:id="rId20"/>
    <p:sldId id="382" r:id="rId21"/>
    <p:sldId id="383" r:id="rId22"/>
    <p:sldId id="384" r:id="rId23"/>
    <p:sldId id="385" r:id="rId24"/>
    <p:sldId id="386" r:id="rId25"/>
    <p:sldId id="415" r:id="rId26"/>
    <p:sldId id="387" r:id="rId27"/>
    <p:sldId id="257" r:id="rId28"/>
    <p:sldId id="416" r:id="rId29"/>
    <p:sldId id="258" r:id="rId30"/>
    <p:sldId id="259" r:id="rId31"/>
    <p:sldId id="260" r:id="rId32"/>
    <p:sldId id="261" r:id="rId33"/>
    <p:sldId id="262" r:id="rId34"/>
    <p:sldId id="263" r:id="rId35"/>
    <p:sldId id="417" r:id="rId36"/>
    <p:sldId id="264" r:id="rId37"/>
    <p:sldId id="271" r:id="rId38"/>
    <p:sldId id="272" r:id="rId39"/>
    <p:sldId id="265" r:id="rId40"/>
    <p:sldId id="266" r:id="rId41"/>
    <p:sldId id="267" r:id="rId42"/>
    <p:sldId id="268" r:id="rId43"/>
    <p:sldId id="269" r:id="rId44"/>
    <p:sldId id="270" r:id="rId45"/>
    <p:sldId id="404" r:id="rId46"/>
    <p:sldId id="418" r:id="rId47"/>
    <p:sldId id="405" r:id="rId48"/>
    <p:sldId id="408" r:id="rId49"/>
    <p:sldId id="419" r:id="rId50"/>
    <p:sldId id="420" r:id="rId51"/>
    <p:sldId id="336" r:id="rId52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9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1791" userDrawn="1">
          <p15:clr>
            <a:srgbClr val="A4A3A4"/>
          </p15:clr>
        </p15:guide>
        <p15:guide id="4" pos="1905" userDrawn="1">
          <p15:clr>
            <a:srgbClr val="A4A3A4"/>
          </p15:clr>
        </p15:guide>
        <p15:guide id="5" pos="4127" userDrawn="1">
          <p15:clr>
            <a:srgbClr val="A4A3A4"/>
          </p15:clr>
        </p15:guide>
        <p15:guide id="6" pos="74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B689"/>
    <a:srgbClr val="0000FF"/>
    <a:srgbClr val="003366"/>
    <a:srgbClr val="990000"/>
    <a:srgbClr val="003300"/>
    <a:srgbClr val="E8B08A"/>
    <a:srgbClr val="FFFFFF"/>
    <a:srgbClr val="CEC9C3"/>
    <a:srgbClr val="D6D1CB"/>
    <a:srgbClr val="D1CC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3" autoAdjust="0"/>
    <p:restoredTop sz="95149" autoAdjust="0"/>
  </p:normalViewPr>
  <p:slideViewPr>
    <p:cSldViewPr snapToGrid="0">
      <p:cViewPr varScale="1">
        <p:scale>
          <a:sx n="104" d="100"/>
          <a:sy n="104" d="100"/>
        </p:scale>
        <p:origin x="1020" y="102"/>
      </p:cViewPr>
      <p:guideLst>
        <p:guide orient="horz" pos="3249"/>
        <p:guide pos="2880"/>
        <p:guide pos="1791"/>
        <p:guide pos="1905"/>
        <p:guide pos="4127"/>
        <p:guide pos="748"/>
      </p:guideLst>
    </p:cSldViewPr>
  </p:slideViewPr>
  <p:outlineViewPr>
    <p:cViewPr>
      <p:scale>
        <a:sx n="33" d="100"/>
        <a:sy n="33" d="100"/>
      </p:scale>
      <p:origin x="0" y="-354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17F6B6-7003-48FB-8157-25D7779833C8}" type="datetimeFigureOut">
              <a:rPr lang="zh-TW" altLang="en-US" smtClean="0"/>
              <a:pPr/>
              <a:t>2023/3/10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11A91E-7939-4460-AE97-C54CA10B22C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0123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1A91E-7939-4460-AE97-C54CA10B22CE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77444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1A91E-7939-4460-AE97-C54CA10B22CE}" type="slidenum">
              <a:rPr lang="zh-TW" altLang="en-US" smtClean="0"/>
              <a:pPr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31462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1A91E-7939-4460-AE97-C54CA10B22CE}" type="slidenum">
              <a:rPr lang="zh-TW" altLang="en-US" smtClean="0"/>
              <a:pPr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43921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1A91E-7939-4460-AE97-C54CA10B22CE}" type="slidenum">
              <a:rPr lang="zh-TW" altLang="en-US" smtClean="0"/>
              <a:pPr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12027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1A91E-7939-4460-AE97-C54CA10B22CE}" type="slidenum">
              <a:rPr lang="zh-TW" altLang="en-US" smtClean="0"/>
              <a:pPr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49589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1A91E-7939-4460-AE97-C54CA10B22CE}" type="slidenum">
              <a:rPr lang="zh-TW" altLang="en-US" smtClean="0"/>
              <a:pPr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99864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1A91E-7939-4460-AE97-C54CA10B22CE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93853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1A91E-7939-4460-AE97-C54CA10B22CE}" type="slidenum">
              <a:rPr lang="zh-TW" altLang="en-US" smtClean="0"/>
              <a:pPr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53208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1A91E-7939-4460-AE97-C54CA10B22CE}" type="slidenum">
              <a:rPr lang="zh-TW" altLang="en-US" smtClean="0"/>
              <a:pPr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9086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1A91E-7939-4460-AE97-C54CA10B22CE}" type="slidenum">
              <a:rPr lang="zh-TW" altLang="en-US" smtClean="0"/>
              <a:pPr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5808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1A91E-7939-4460-AE97-C54CA10B22CE}" type="slidenum">
              <a:rPr lang="zh-TW" altLang="en-US" smtClean="0"/>
              <a:pPr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5775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1A91E-7939-4460-AE97-C54CA10B22CE}" type="slidenum">
              <a:rPr lang="zh-TW" altLang="en-US" smtClean="0"/>
              <a:pPr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87126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1A91E-7939-4460-AE97-C54CA10B22CE}" type="slidenum">
              <a:rPr lang="zh-TW" altLang="en-US" smtClean="0"/>
              <a:pPr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37283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1A91E-7939-4460-AE97-C54CA10B22CE}" type="slidenum">
              <a:rPr lang="zh-TW" altLang="en-US" smtClean="0"/>
              <a:pPr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77382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1A91E-7939-4460-AE97-C54CA10B22CE}" type="slidenum">
              <a:rPr lang="zh-TW" altLang="en-US" smtClean="0"/>
              <a:pPr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43595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1A91E-7939-4460-AE97-C54CA10B22CE}" type="slidenum">
              <a:rPr lang="zh-TW" altLang="en-US" smtClean="0"/>
              <a:pPr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00472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1A91E-7939-4460-AE97-C54CA10B22CE}" type="slidenum">
              <a:rPr lang="zh-TW" altLang="en-US" smtClean="0"/>
              <a:pPr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92834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1A91E-7939-4460-AE97-C54CA10B22CE}" type="slidenum">
              <a:rPr lang="zh-TW" altLang="en-US" smtClean="0"/>
              <a:pPr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8065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1A91E-7939-4460-AE97-C54CA10B22CE}" type="slidenum">
              <a:rPr lang="zh-TW" altLang="en-US" smtClean="0"/>
              <a:pPr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73278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1A91E-7939-4460-AE97-C54CA10B22CE}" type="slidenum">
              <a:rPr lang="zh-TW" altLang="en-US" smtClean="0"/>
              <a:pPr/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36779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1A91E-7939-4460-AE97-C54CA10B22CE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8331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1A91E-7939-4460-AE97-C54CA10B22CE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85457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1A91E-7939-4460-AE97-C54CA10B22CE}" type="slidenum">
              <a:rPr lang="zh-TW" altLang="en-US" smtClean="0"/>
              <a:pPr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44604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1A91E-7939-4460-AE97-C54CA10B22CE}" type="slidenum">
              <a:rPr lang="zh-TW" altLang="en-US" smtClean="0"/>
              <a:pPr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12754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1A91E-7939-4460-AE97-C54CA10B22CE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11804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1A91E-7939-4460-AE97-C54CA10B22CE}" type="slidenum">
              <a:rPr lang="zh-TW" altLang="en-US" smtClean="0"/>
              <a:pPr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44695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1A91E-7939-4460-AE97-C54CA10B22CE}" type="slidenum">
              <a:rPr lang="zh-TW" altLang="en-US" smtClean="0"/>
              <a:pPr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3397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9A3F4-6B78-4E8F-BE39-F4850EA07AFD}" type="datetime1">
              <a:rPr lang="zh-TW" altLang="en-US" smtClean="0"/>
              <a:pPr/>
              <a:t>2023/3/10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中正區永昌段都更案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CEAE1-C982-4D7B-9E1A-CEEB45A21EB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8605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68D98-75C3-4E47-BE80-375C515C7FAC}" type="datetime1">
              <a:rPr lang="zh-TW" altLang="en-US" smtClean="0"/>
              <a:pPr/>
              <a:t>2023/3/10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中正區永昌段都更案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CEAE1-C982-4D7B-9E1A-CEEB45A21EB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0645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96E3F-8A4C-4E3B-8595-C31E294D2B4F}" type="datetime1">
              <a:rPr lang="zh-TW" altLang="en-US" smtClean="0"/>
              <a:pPr/>
              <a:t>2023/3/10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中正區永昌段都更案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CEAE1-C982-4D7B-9E1A-CEEB45A21EB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6240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674C2-A6DA-411B-AB79-5FB880AF6551}" type="datetime1">
              <a:rPr lang="zh-TW" altLang="en-US" smtClean="0"/>
              <a:pPr/>
              <a:t>2023/3/10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中正區永昌段都更案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CEAE1-C982-4D7B-9E1A-CEEB45A21EB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9834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0D96E-A7AA-4A79-A087-C54A21FEB479}" type="datetime1">
              <a:rPr lang="zh-TW" altLang="en-US" smtClean="0"/>
              <a:pPr/>
              <a:t>2023/3/10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中正區永昌段都更案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CEAE1-C982-4D7B-9E1A-CEEB45A21EB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7305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42C0C-C82F-4F21-8F34-F44E7BC36648}" type="datetime1">
              <a:rPr lang="zh-TW" altLang="en-US" smtClean="0"/>
              <a:pPr/>
              <a:t>2023/3/10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中正區永昌段都更案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CEAE1-C982-4D7B-9E1A-CEEB45A21EB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6869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D23BF-8F6D-49DC-AF9D-E436492A9D03}" type="datetime1">
              <a:rPr lang="zh-TW" altLang="en-US" smtClean="0"/>
              <a:pPr/>
              <a:t>2023/3/10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中正區永昌段都更案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CEAE1-C982-4D7B-9E1A-CEEB45A21EB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2467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AFE24-D0B0-457C-9FED-E8486CF2B265}" type="datetime1">
              <a:rPr lang="zh-TW" altLang="en-US" smtClean="0"/>
              <a:pPr/>
              <a:t>2023/3/10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中正區永昌段都更案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CEAE1-C982-4D7B-9E1A-CEEB45A21EB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0668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DDEF0-0E60-4D69-A375-B361F2445F1A}" type="datetime1">
              <a:rPr lang="zh-TW" altLang="en-US" smtClean="0"/>
              <a:pPr/>
              <a:t>2023/3/10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中正區永昌段都更案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CEAE1-C982-4D7B-9E1A-CEEB45A21EB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3643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5CC8F-2129-4603-8696-ABB68861CF1F}" type="datetime1">
              <a:rPr lang="zh-TW" altLang="en-US" smtClean="0"/>
              <a:pPr/>
              <a:t>2023/3/10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中正區永昌段都更案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CEAE1-C982-4D7B-9E1A-CEEB45A21EB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5191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5FCB7-B653-45D5-8F3D-AFF23CD17C60}" type="datetime1">
              <a:rPr lang="zh-TW" altLang="en-US" smtClean="0"/>
              <a:pPr/>
              <a:t>2023/3/10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中正區永昌段都更案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CEAE1-C982-4D7B-9E1A-CEEB45A21EB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9264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4C0FC-DC0A-4C88-BACA-43DCB9FAA884}" type="datetime1">
              <a:rPr lang="zh-TW" altLang="en-US" smtClean="0"/>
              <a:pPr/>
              <a:t>2023/3/10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TW" altLang="en-US"/>
              <a:t>中正區永昌段都更案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CEAE1-C982-4D7B-9E1A-CEEB45A21EB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0835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emf"/><Relationship Id="rId4" Type="http://schemas.openxmlformats.org/officeDocument/2006/relationships/image" Target="../media/image10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10" Type="http://schemas.openxmlformats.org/officeDocument/2006/relationships/image" Target="../media/image12.tmp"/><Relationship Id="rId4" Type="http://schemas.openxmlformats.org/officeDocument/2006/relationships/image" Target="../media/image14.png"/><Relationship Id="rId9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cid:ii_lf0ty6711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49.png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51.png"/><Relationship Id="rId4" Type="http://schemas.microsoft.com/office/2007/relationships/hdphoto" Target="../media/hdphoto6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6" y="6046042"/>
            <a:ext cx="9150656" cy="81195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標題 1"/>
          <p:cNvSpPr>
            <a:spLocks noGrp="1"/>
          </p:cNvSpPr>
          <p:nvPr/>
        </p:nvSpPr>
        <p:spPr bwMode="auto">
          <a:xfrm>
            <a:off x="1472021" y="3833279"/>
            <a:ext cx="1946658" cy="513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8001" tIns="64001" rIns="128001" bIns="64001" numCol="1" anchor="t" anchorCtr="0" compatLnSpc="1">
            <a:prstTxWarp prst="textNoShape">
              <a:avLst/>
            </a:prstTxWarp>
          </a:bodyPr>
          <a:lstStyle/>
          <a:p>
            <a:pPr marL="0" marR="0" lvl="0" indent="0" algn="dist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400" b="1" i="0" u="none" strike="noStrike" cap="none" normalizeH="0" baseline="0" dirty="0">
                <a:ln>
                  <a:noFill/>
                </a:ln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</a:t>
            </a:r>
            <a:r>
              <a:rPr kumimoji="0" lang="zh-CN" altLang="en-US" sz="1400" b="1" i="0" u="none" strike="noStrike" cap="none" normalizeH="0" baseline="0" dirty="0">
                <a:ln>
                  <a:noFill/>
                </a:ln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中華民國</a:t>
            </a:r>
            <a:r>
              <a:rPr kumimoji="0" lang="en-US" altLang="zh-CN" sz="1400" b="1" i="0" u="none" strike="noStrike" cap="none" normalizeH="0" baseline="0" dirty="0">
                <a:ln>
                  <a:noFill/>
                </a:ln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112</a:t>
            </a:r>
            <a:r>
              <a:rPr kumimoji="0" lang="zh-CN" altLang="en-US" sz="1400" b="1" i="0" u="none" strike="noStrike" cap="none" normalizeH="0" baseline="0" dirty="0">
                <a:ln>
                  <a:noFill/>
                </a:ln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</a:t>
            </a:r>
            <a:r>
              <a:rPr lang="en-US" altLang="zh-CN" sz="1400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3</a:t>
            </a:r>
            <a:r>
              <a:rPr kumimoji="0" lang="zh-CN" altLang="en-US" sz="1400" b="1" i="0" u="none" strike="noStrike" cap="none" normalizeH="0" baseline="0" dirty="0">
                <a:ln>
                  <a:noFill/>
                </a:ln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月</a:t>
            </a:r>
            <a:endParaRPr kumimoji="0" lang="zh-TW" altLang="zh-TW" sz="1600" b="1" i="0" u="none" strike="noStrike" cap="none" normalizeH="0" baseline="0" dirty="0">
              <a:ln>
                <a:noFill/>
              </a:ln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92969" y="274495"/>
            <a:ext cx="806048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313" indent="-39688" algn="ctr">
              <a:lnSpc>
                <a:spcPts val="3600"/>
              </a:lnSpc>
              <a:spcBef>
                <a:spcPts val="1890"/>
              </a:spcBef>
              <a:spcAft>
                <a:spcPts val="0"/>
              </a:spcAft>
            </a:pPr>
            <a:r>
              <a:rPr lang="zh-CN" altLang="en-US" sz="2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擬訂</a:t>
            </a:r>
            <a:r>
              <a:rPr lang="zh-TW" altLang="zh-TW" sz="2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臺北市</a:t>
            </a:r>
            <a:r>
              <a:rPr lang="zh-CN" altLang="en-US" sz="2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大同</a:t>
            </a:r>
            <a:r>
              <a:rPr lang="zh-TW" altLang="zh-TW" sz="2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區</a:t>
            </a:r>
            <a:r>
              <a:rPr lang="zh-CN" altLang="en-US" sz="2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玉泉</a:t>
            </a:r>
            <a:r>
              <a:rPr lang="zh-TW" altLang="zh-TW" sz="2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段</a:t>
            </a:r>
            <a:r>
              <a:rPr lang="zh-CN" altLang="en-US" sz="2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二</a:t>
            </a:r>
            <a:r>
              <a:rPr lang="zh-TW" altLang="zh-TW" sz="2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小段</a:t>
            </a:r>
            <a:r>
              <a:rPr lang="en-US" altLang="zh-CN" sz="2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243</a:t>
            </a:r>
            <a:r>
              <a:rPr lang="zh-TW" altLang="zh-TW" sz="2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地號等</a:t>
            </a:r>
            <a:r>
              <a:rPr lang="en-US" altLang="zh-CN" sz="2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28</a:t>
            </a:r>
            <a:r>
              <a:rPr lang="zh-TW" altLang="zh-TW" sz="2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筆土地都</a:t>
            </a:r>
            <a:r>
              <a:rPr lang="zh-CN" altLang="en-US" sz="2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市更新事業計畫案</a:t>
            </a:r>
            <a:endParaRPr lang="zh-TW" altLang="zh-TW" sz="26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新細明體" panose="02020500000000000000" pitchFamily="18" charset="-120"/>
            </a:endParaRPr>
          </a:p>
        </p:txBody>
      </p:sp>
      <p:sp>
        <p:nvSpPr>
          <p:cNvPr id="14" name="標題 1"/>
          <p:cNvSpPr>
            <a:spLocks noGrp="1"/>
          </p:cNvSpPr>
          <p:nvPr/>
        </p:nvSpPr>
        <p:spPr bwMode="auto">
          <a:xfrm>
            <a:off x="474733" y="6363920"/>
            <a:ext cx="3577612" cy="378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8001" tIns="64001" rIns="128001" bIns="64001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en-US" sz="1400" b="1" i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黑體" panose="020B0509000000000000" pitchFamily="49" charset="-120"/>
                <a:ea typeface="華康中黑體" panose="020B0509000000000000" pitchFamily="49" charset="-120"/>
              </a:rPr>
              <a:t>規劃</a:t>
            </a:r>
            <a:r>
              <a:rPr kumimoji="0" lang="zh-CN" altLang="en-US" sz="1400" b="1" i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黑體" panose="020B0509000000000000" pitchFamily="49" charset="-120"/>
                <a:ea typeface="華康中黑體" panose="020B0509000000000000" pitchFamily="49" charset="-120"/>
              </a:rPr>
              <a:t>單位</a:t>
            </a:r>
            <a:r>
              <a:rPr kumimoji="0" lang="zh-TW" altLang="en-US" sz="1400" b="1" i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黑體" panose="020B0509000000000000" pitchFamily="49" charset="-120"/>
                <a:ea typeface="華康中黑體" panose="020B0509000000000000" pitchFamily="49" charset="-120"/>
              </a:rPr>
              <a:t>：新意群工程顧問有限公司</a:t>
            </a:r>
            <a:endParaRPr kumimoji="0" lang="zh-TW" altLang="zh-TW" sz="1600" b="1" i="0" u="none" strike="noStrike" cap="none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525299" y="6086114"/>
            <a:ext cx="2698175" cy="348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zh-TW" altLang="en-US" sz="1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黑體" panose="020B0509000000000000" pitchFamily="49" charset="-120"/>
                <a:ea typeface="華康中黑體" panose="020B0509000000000000" pitchFamily="49" charset="-120"/>
              </a:rPr>
              <a:t>設計</a:t>
            </a:r>
            <a:r>
              <a:rPr lang="zh-CN" altLang="en-US" sz="1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黑體" panose="020B0509000000000000" pitchFamily="49" charset="-120"/>
                <a:ea typeface="華康中黑體" panose="020B0509000000000000" pitchFamily="49" charset="-120"/>
              </a:rPr>
              <a:t>單位</a:t>
            </a:r>
            <a:r>
              <a:rPr lang="zh-TW" altLang="en-US" sz="1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黑體" panose="020B0509000000000000" pitchFamily="49" charset="-120"/>
                <a:ea typeface="華康中黑體" panose="020B0509000000000000" pitchFamily="49" charset="-120"/>
              </a:rPr>
              <a:t>：</a:t>
            </a:r>
            <a:r>
              <a:rPr lang="zh-CN" altLang="en-US" sz="1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黑體" panose="020B0509000000000000" pitchFamily="49" charset="-120"/>
                <a:ea typeface="華康中黑體" panose="020B0509000000000000" pitchFamily="49" charset="-120"/>
              </a:rPr>
              <a:t>胡永復</a:t>
            </a:r>
            <a:r>
              <a:rPr lang="zh-TW" altLang="en-US" sz="1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黑體" panose="020B0509000000000000" pitchFamily="49" charset="-120"/>
                <a:ea typeface="華康中黑體" panose="020B0509000000000000" pitchFamily="49" charset="-120"/>
              </a:rPr>
              <a:t>建築師事務所</a:t>
            </a:r>
          </a:p>
        </p:txBody>
      </p:sp>
      <p:sp>
        <p:nvSpPr>
          <p:cNvPr id="12" name="矩形 11"/>
          <p:cNvSpPr/>
          <p:nvPr/>
        </p:nvSpPr>
        <p:spPr>
          <a:xfrm>
            <a:off x="762313" y="6120393"/>
            <a:ext cx="32367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黑體" panose="020B0509000000000000" pitchFamily="49" charset="-120"/>
                <a:ea typeface="華康中黑體" panose="020B0509000000000000" pitchFamily="49" charset="-120"/>
              </a:rPr>
              <a:t>實 施 者：</a:t>
            </a:r>
            <a:r>
              <a:rPr lang="zh-CN" altLang="en-US" sz="1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黑體" panose="020B0509000000000000" pitchFamily="49" charset="-120"/>
                <a:ea typeface="華康中黑體" panose="020B0509000000000000" pitchFamily="49" charset="-120"/>
              </a:rPr>
              <a:t>友座紅典</a:t>
            </a:r>
            <a:r>
              <a:rPr lang="zh-TW" altLang="en-US" sz="1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黑體" panose="020B0509000000000000" pitchFamily="49" charset="-120"/>
                <a:ea typeface="華康中黑體" panose="020B0509000000000000" pitchFamily="49" charset="-120"/>
              </a:rPr>
              <a:t>建設股份有限公司</a:t>
            </a:r>
            <a:endParaRPr lang="zh-TW" altLang="en-US" sz="1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512804" y="6364766"/>
            <a:ext cx="3954929" cy="348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黑體" panose="020B0509000000000000" pitchFamily="49" charset="-120"/>
                <a:ea typeface="華康中黑體" panose="020B0509000000000000" pitchFamily="49" charset="-120"/>
              </a:rPr>
              <a:t>估價單位</a:t>
            </a:r>
            <a:r>
              <a:rPr lang="zh-TW" altLang="en-US" sz="1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黑體" panose="020B0509000000000000" pitchFamily="49" charset="-120"/>
                <a:ea typeface="華康中黑體" panose="020B0509000000000000" pitchFamily="49" charset="-120"/>
              </a:rPr>
              <a:t>：</a:t>
            </a:r>
            <a:r>
              <a:rPr lang="zh-CN" altLang="en-US" sz="1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黑體" panose="020B0509000000000000" pitchFamily="49" charset="-120"/>
                <a:ea typeface="華康中黑體" panose="020B0509000000000000" pitchFamily="49" charset="-120"/>
              </a:rPr>
              <a:t>第一太平戴維斯不動產估價師事務所</a:t>
            </a:r>
            <a:endParaRPr lang="zh-TW" altLang="en-US" sz="1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中黑體" panose="020B0509000000000000" pitchFamily="49" charset="-120"/>
              <a:ea typeface="華康中黑體" panose="020B0509000000000000" pitchFamily="49" charset="-12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236447" y="2956731"/>
            <a:ext cx="4537075" cy="105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 anchor="ctr"/>
          <a:lstStyle>
            <a:lvl1pPr defTabSz="873125">
              <a:defRPr kumimoji="1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defTabSz="873125">
              <a:defRPr kumimoji="1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defTabSz="873125">
              <a:defRPr kumimoji="1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defTabSz="873125">
              <a:defRPr kumimoji="1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defTabSz="873125">
              <a:defRPr kumimoji="1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zh-TW" altLang="en-US" sz="3200" dirty="0">
                <a:solidFill>
                  <a:srgbClr val="003366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公</a:t>
            </a:r>
            <a:r>
              <a:rPr lang="zh-CN" altLang="en-US" sz="3200" dirty="0">
                <a:solidFill>
                  <a:srgbClr val="003366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 </a:t>
            </a:r>
            <a:r>
              <a:rPr lang="zh-TW" altLang="en-US" sz="3200" dirty="0">
                <a:solidFill>
                  <a:srgbClr val="003366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聽</a:t>
            </a:r>
            <a:r>
              <a:rPr lang="zh-CN" altLang="en-US" sz="3200" dirty="0">
                <a:solidFill>
                  <a:srgbClr val="003366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 </a:t>
            </a:r>
            <a:r>
              <a:rPr lang="zh-TW" altLang="en-US" sz="3200" dirty="0">
                <a:solidFill>
                  <a:srgbClr val="003366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會</a:t>
            </a:r>
            <a:r>
              <a:rPr lang="zh-CN" altLang="en-US" sz="3200" dirty="0">
                <a:solidFill>
                  <a:srgbClr val="003366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 </a:t>
            </a:r>
            <a:r>
              <a:rPr lang="zh-TW" altLang="en-US" sz="3200" dirty="0">
                <a:solidFill>
                  <a:srgbClr val="003366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簡</a:t>
            </a:r>
            <a:r>
              <a:rPr lang="zh-CN" altLang="en-US" sz="3200" dirty="0">
                <a:solidFill>
                  <a:srgbClr val="003366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 </a:t>
            </a:r>
            <a:r>
              <a:rPr lang="zh-TW" altLang="en-US" sz="3200" dirty="0">
                <a:solidFill>
                  <a:srgbClr val="003366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報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4082F781-78DF-B08B-41A7-9D5237C11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157" y="1454330"/>
            <a:ext cx="4236585" cy="424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0269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接點 4"/>
          <p:cNvCxnSpPr/>
          <p:nvPr/>
        </p:nvCxnSpPr>
        <p:spPr>
          <a:xfrm>
            <a:off x="2412261" y="460504"/>
            <a:ext cx="6264000" cy="15875"/>
          </a:xfrm>
          <a:prstGeom prst="line">
            <a:avLst/>
          </a:prstGeom>
          <a:ln>
            <a:solidFill>
              <a:srgbClr val="D1C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7600950" y="6584156"/>
            <a:ext cx="1543050" cy="273844"/>
          </a:xfrm>
        </p:spPr>
        <p:txBody>
          <a:bodyPr/>
          <a:lstStyle/>
          <a:p>
            <a:fld id="{F47CEAE1-C982-4D7B-9E1A-CEEB45A21EB1}" type="slidenum">
              <a:rPr lang="zh-TW" altLang="en-US" smtClean="0"/>
              <a:pPr/>
              <a:t>10</a:t>
            </a:fld>
            <a:endParaRPr lang="zh-TW" altLang="en-US" dirty="0"/>
          </a:p>
        </p:txBody>
      </p:sp>
      <p:grpSp>
        <p:nvGrpSpPr>
          <p:cNvPr id="38" name="群組 37"/>
          <p:cNvGrpSpPr/>
          <p:nvPr/>
        </p:nvGrpSpPr>
        <p:grpSpPr>
          <a:xfrm>
            <a:off x="325498" y="157447"/>
            <a:ext cx="4560538" cy="605686"/>
            <a:chOff x="325498" y="157447"/>
            <a:chExt cx="4560538" cy="605686"/>
          </a:xfrm>
        </p:grpSpPr>
        <p:grpSp>
          <p:nvGrpSpPr>
            <p:cNvPr id="35" name="群組 34"/>
            <p:cNvGrpSpPr/>
            <p:nvPr/>
          </p:nvGrpSpPr>
          <p:grpSpPr>
            <a:xfrm>
              <a:off x="325498" y="157447"/>
              <a:ext cx="4560538" cy="605686"/>
              <a:chOff x="325498" y="157447"/>
              <a:chExt cx="2088002" cy="605686"/>
            </a:xfrm>
          </p:grpSpPr>
          <p:pic>
            <p:nvPicPr>
              <p:cNvPr id="36" name="圖片 3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500" y="166683"/>
                <a:ext cx="2088000" cy="589733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37" name="圓角矩形 36"/>
              <p:cNvSpPr/>
              <p:nvPr/>
            </p:nvSpPr>
            <p:spPr>
              <a:xfrm>
                <a:off x="325498" y="157447"/>
                <a:ext cx="2086763" cy="605686"/>
              </a:xfrm>
              <a:prstGeom prst="roundRect">
                <a:avLst/>
              </a:prstGeom>
              <a:noFill/>
              <a:ln w="76200">
                <a:solidFill>
                  <a:srgbClr val="CEC9C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4" name="文字方塊 13"/>
            <p:cNvSpPr txBox="1"/>
            <p:nvPr/>
          </p:nvSpPr>
          <p:spPr>
            <a:xfrm>
              <a:off x="495300" y="202325"/>
              <a:ext cx="4270664" cy="527827"/>
            </a:xfrm>
            <a:prstGeom prst="rect">
              <a:avLst/>
            </a:prstGeom>
            <a:noFill/>
          </p:spPr>
          <p:txBody>
            <a:bodyPr wrap="square" lIns="96001" tIns="48001" rIns="96001" bIns="48001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1pPr>
              <a:lvl2pPr marL="639763" indent="-182563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2pPr>
              <a:lvl3pPr marL="1279525" indent="-365125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3pPr>
              <a:lvl4pPr marL="1919288" indent="-547688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4pPr>
              <a:lvl5pPr marL="2559050" indent="-73025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9pPr>
            </a:lstStyle>
            <a:p>
              <a:pPr marL="376669" indent="-376669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chemeClr val="accent2">
                    <a:lumMod val="50000"/>
                  </a:schemeClr>
                </a:buClr>
                <a:defRPr/>
              </a:pPr>
              <a:r>
                <a:rPr kumimoji="0" lang="zh-TW" altLang="en-US" sz="2800" b="1" dirty="0"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二、基地</a:t>
              </a:r>
              <a:r>
                <a:rPr kumimoji="0" lang="zh-CN" altLang="en-US" sz="2800" b="1" dirty="0"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範圍與</a:t>
              </a:r>
              <a:r>
                <a:rPr kumimoji="0" lang="zh-TW" altLang="en-US" sz="2800" b="1" dirty="0"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現況說明</a:t>
              </a:r>
            </a:p>
          </p:txBody>
        </p:sp>
      </p:grpSp>
      <p:sp>
        <p:nvSpPr>
          <p:cNvPr id="18" name="Rectangle 34"/>
          <p:cNvSpPr>
            <a:spLocks noChangeArrowheads="1"/>
          </p:cNvSpPr>
          <p:nvPr/>
        </p:nvSpPr>
        <p:spPr bwMode="auto">
          <a:xfrm>
            <a:off x="495300" y="928742"/>
            <a:ext cx="6801427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9pPr>
          </a:lstStyle>
          <a:p>
            <a:pPr marL="342900" indent="-342900" algn="just" eaLnBrk="1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990000"/>
              </a:buClr>
              <a:buFont typeface="Wingdings" pitchFamily="2" charset="2"/>
              <a:buChar char="r"/>
            </a:pPr>
            <a:r>
              <a:rPr lang="zh-CN" altLang="en-US" sz="2400" dirty="0">
                <a:solidFill>
                  <a:srgbClr val="99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大眾捷運禁限建</a:t>
            </a:r>
            <a:endParaRPr lang="zh-TW" altLang="en-US" sz="2400" dirty="0">
              <a:solidFill>
                <a:srgbClr val="99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2" name="群組 21"/>
          <p:cNvGrpSpPr/>
          <p:nvPr/>
        </p:nvGrpSpPr>
        <p:grpSpPr>
          <a:xfrm>
            <a:off x="841823" y="6129590"/>
            <a:ext cx="4358095" cy="286390"/>
            <a:chOff x="572655" y="6115076"/>
            <a:chExt cx="4358095" cy="286390"/>
          </a:xfrm>
        </p:grpSpPr>
        <p:grpSp>
          <p:nvGrpSpPr>
            <p:cNvPr id="23" name="群組 22"/>
            <p:cNvGrpSpPr/>
            <p:nvPr/>
          </p:nvGrpSpPr>
          <p:grpSpPr>
            <a:xfrm>
              <a:off x="572655" y="6124467"/>
              <a:ext cx="1478607" cy="276999"/>
              <a:chOff x="2697265" y="5706322"/>
              <a:chExt cx="1478607" cy="276999"/>
            </a:xfrm>
          </p:grpSpPr>
          <p:sp>
            <p:nvSpPr>
              <p:cNvPr id="26" name="矩形 25"/>
              <p:cNvSpPr/>
              <p:nvPr/>
            </p:nvSpPr>
            <p:spPr>
              <a:xfrm>
                <a:off x="3067876" y="5706322"/>
                <a:ext cx="110799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zh-TW" sz="120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更新單元</a:t>
                </a:r>
                <a:r>
                  <a:rPr lang="zh-CN" altLang="en-US" sz="120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範圍</a:t>
                </a:r>
                <a:endParaRPr lang="zh-TW" altLang="en-US" sz="12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7" name="Rectangle 2"/>
              <p:cNvSpPr>
                <a:spLocks noChangeArrowheads="1"/>
              </p:cNvSpPr>
              <p:nvPr/>
            </p:nvSpPr>
            <p:spPr bwMode="auto">
              <a:xfrm>
                <a:off x="2697265" y="5725280"/>
                <a:ext cx="396000" cy="216000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</p:grpSp>
        <p:sp>
          <p:nvSpPr>
            <p:cNvPr id="24" name="Rectangle 2"/>
            <p:cNvSpPr>
              <a:spLocks noChangeArrowheads="1"/>
            </p:cNvSpPr>
            <p:nvPr/>
          </p:nvSpPr>
          <p:spPr bwMode="auto">
            <a:xfrm>
              <a:off x="2232873" y="6143425"/>
              <a:ext cx="358775" cy="2159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5" name="矩形 24"/>
            <p:cNvSpPr/>
            <p:nvPr/>
          </p:nvSpPr>
          <p:spPr>
            <a:xfrm>
              <a:off x="2591648" y="6115076"/>
              <a:ext cx="233910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zh-TW" sz="1200" dirty="0"/>
                <a:t>大眾捷運系統兩側禁建限建範圍</a:t>
              </a:r>
              <a:endPara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30" name="群組 29"/>
          <p:cNvGrpSpPr/>
          <p:nvPr/>
        </p:nvGrpSpPr>
        <p:grpSpPr>
          <a:xfrm>
            <a:off x="791022" y="1571766"/>
            <a:ext cx="7520413" cy="4424578"/>
            <a:chOff x="-1422400" y="-103505"/>
            <a:chExt cx="11988800" cy="7065010"/>
          </a:xfrm>
        </p:grpSpPr>
        <p:pic>
          <p:nvPicPr>
            <p:cNvPr id="31" name="圖片 30" descr="\\Erica-pc\d\臺北市\大同玉泉段1080917\事業計畫_報核版-243地號等28筆\圖\大眾捷運系統兩側禁建限建圖 - 複製.jpg"/>
            <p:cNvPicPr/>
            <p:nvPr/>
          </p:nvPicPr>
          <p:blipFill>
            <a:blip r:embed="rId4" cstate="print"/>
            <a:srcRect b="15835"/>
            <a:stretch>
              <a:fillRect/>
            </a:stretch>
          </p:blipFill>
          <p:spPr bwMode="auto">
            <a:xfrm>
              <a:off x="-1422400" y="-103505"/>
              <a:ext cx="11988800" cy="7065010"/>
            </a:xfrm>
            <a:prstGeom prst="rect">
              <a:avLst/>
            </a:prstGeom>
            <a:ln w="3175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2" name="Freeform 2"/>
            <p:cNvSpPr>
              <a:spLocks/>
            </p:cNvSpPr>
            <p:nvPr/>
          </p:nvSpPr>
          <p:spPr bwMode="auto">
            <a:xfrm>
              <a:off x="3526199" y="841361"/>
              <a:ext cx="2882900" cy="3079750"/>
            </a:xfrm>
            <a:custGeom>
              <a:avLst/>
              <a:gdLst>
                <a:gd name="T0" fmla="*/ 1936 w 4539"/>
                <a:gd name="T1" fmla="*/ 11 h 4850"/>
                <a:gd name="T2" fmla="*/ 1659 w 4539"/>
                <a:gd name="T3" fmla="*/ 0 h 4850"/>
                <a:gd name="T4" fmla="*/ 0 w 4539"/>
                <a:gd name="T5" fmla="*/ 1428 h 4850"/>
                <a:gd name="T6" fmla="*/ 0 w 4539"/>
                <a:gd name="T7" fmla="*/ 1682 h 4850"/>
                <a:gd name="T8" fmla="*/ 2626 w 4539"/>
                <a:gd name="T9" fmla="*/ 4850 h 4850"/>
                <a:gd name="T10" fmla="*/ 4539 w 4539"/>
                <a:gd name="T11" fmla="*/ 3226 h 4850"/>
                <a:gd name="T12" fmla="*/ 1936 w 4539"/>
                <a:gd name="T13" fmla="*/ 11 h 48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39" h="4850">
                  <a:moveTo>
                    <a:pt x="1936" y="11"/>
                  </a:moveTo>
                  <a:lnTo>
                    <a:pt x="1659" y="0"/>
                  </a:lnTo>
                  <a:lnTo>
                    <a:pt x="0" y="1428"/>
                  </a:lnTo>
                  <a:lnTo>
                    <a:pt x="0" y="1682"/>
                  </a:lnTo>
                  <a:lnTo>
                    <a:pt x="2626" y="4850"/>
                  </a:lnTo>
                  <a:lnTo>
                    <a:pt x="4539" y="3226"/>
                  </a:lnTo>
                  <a:lnTo>
                    <a:pt x="1936" y="11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</p:grpSp>
      <p:sp>
        <p:nvSpPr>
          <p:cNvPr id="39" name="頁尾版面配置區 14"/>
          <p:cNvSpPr>
            <a:spLocks noGrp="1"/>
          </p:cNvSpPr>
          <p:nvPr>
            <p:ph type="ftr" sz="quarter" idx="11"/>
          </p:nvPr>
        </p:nvSpPr>
        <p:spPr>
          <a:xfrm>
            <a:off x="7087151" y="202535"/>
            <a:ext cx="1893455" cy="273844"/>
          </a:xfrm>
        </p:spPr>
        <p:txBody>
          <a:bodyPr/>
          <a:lstStyle/>
          <a:p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大同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區</a:t>
            </a:r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玉泉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段都更案   </a:t>
            </a:r>
          </a:p>
        </p:txBody>
      </p:sp>
    </p:spTree>
    <p:extLst>
      <p:ext uri="{BB962C8B-B14F-4D97-AF65-F5344CB8AC3E}">
        <p14:creationId xmlns:p14="http://schemas.microsoft.com/office/powerpoint/2010/main" val="4084553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7600950" y="6584156"/>
            <a:ext cx="1543050" cy="273844"/>
          </a:xfrm>
        </p:spPr>
        <p:txBody>
          <a:bodyPr/>
          <a:lstStyle/>
          <a:p>
            <a:fld id="{F47CEAE1-C982-4D7B-9E1A-CEEB45A21EB1}" type="slidenum">
              <a:rPr lang="zh-TW" altLang="en-US" smtClean="0"/>
              <a:pPr/>
              <a:t>11</a:t>
            </a:fld>
            <a:endParaRPr lang="zh-TW" altLang="en-US" dirty="0"/>
          </a:p>
        </p:txBody>
      </p:sp>
      <p:grpSp>
        <p:nvGrpSpPr>
          <p:cNvPr id="22" name="群組 21"/>
          <p:cNvGrpSpPr/>
          <p:nvPr/>
        </p:nvGrpSpPr>
        <p:grpSpPr>
          <a:xfrm>
            <a:off x="1077892" y="6444079"/>
            <a:ext cx="1478607" cy="276999"/>
            <a:chOff x="2697265" y="5706322"/>
            <a:chExt cx="1478607" cy="276999"/>
          </a:xfrm>
        </p:grpSpPr>
        <p:sp>
          <p:nvSpPr>
            <p:cNvPr id="23" name="矩形 22"/>
            <p:cNvSpPr/>
            <p:nvPr/>
          </p:nvSpPr>
          <p:spPr>
            <a:xfrm>
              <a:off x="3067876" y="5706322"/>
              <a:ext cx="110799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zh-TW" sz="12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更新單元</a:t>
              </a:r>
              <a:r>
                <a:rPr lang="zh-CN" altLang="en-US" sz="12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範圍</a:t>
              </a:r>
              <a:endPara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4" name="Rectangle 2"/>
            <p:cNvSpPr>
              <a:spLocks noChangeArrowheads="1"/>
            </p:cNvSpPr>
            <p:nvPr/>
          </p:nvSpPr>
          <p:spPr bwMode="auto">
            <a:xfrm>
              <a:off x="2697265" y="5725280"/>
              <a:ext cx="396000" cy="216000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</p:grpSp>
      <p:cxnSp>
        <p:nvCxnSpPr>
          <p:cNvPr id="25" name="直線接點 24"/>
          <p:cNvCxnSpPr/>
          <p:nvPr/>
        </p:nvCxnSpPr>
        <p:spPr>
          <a:xfrm>
            <a:off x="2412261" y="460504"/>
            <a:ext cx="6264000" cy="15875"/>
          </a:xfrm>
          <a:prstGeom prst="line">
            <a:avLst/>
          </a:prstGeom>
          <a:ln>
            <a:solidFill>
              <a:srgbClr val="D1C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群組 26"/>
          <p:cNvGrpSpPr/>
          <p:nvPr/>
        </p:nvGrpSpPr>
        <p:grpSpPr>
          <a:xfrm>
            <a:off x="325498" y="157447"/>
            <a:ext cx="4560538" cy="605686"/>
            <a:chOff x="325498" y="157447"/>
            <a:chExt cx="4560538" cy="605686"/>
          </a:xfrm>
        </p:grpSpPr>
        <p:grpSp>
          <p:nvGrpSpPr>
            <p:cNvPr id="28" name="群組 27"/>
            <p:cNvGrpSpPr/>
            <p:nvPr/>
          </p:nvGrpSpPr>
          <p:grpSpPr>
            <a:xfrm>
              <a:off x="325498" y="157447"/>
              <a:ext cx="4560538" cy="605686"/>
              <a:chOff x="325498" y="157447"/>
              <a:chExt cx="2088002" cy="605686"/>
            </a:xfrm>
          </p:grpSpPr>
          <p:pic>
            <p:nvPicPr>
              <p:cNvPr id="30" name="圖片 2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500" y="166683"/>
                <a:ext cx="2088000" cy="589733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31" name="圓角矩形 30"/>
              <p:cNvSpPr/>
              <p:nvPr/>
            </p:nvSpPr>
            <p:spPr>
              <a:xfrm>
                <a:off x="325498" y="157447"/>
                <a:ext cx="2086763" cy="605686"/>
              </a:xfrm>
              <a:prstGeom prst="roundRect">
                <a:avLst/>
              </a:prstGeom>
              <a:noFill/>
              <a:ln w="76200">
                <a:solidFill>
                  <a:srgbClr val="CEC9C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29" name="文字方塊 28"/>
            <p:cNvSpPr txBox="1"/>
            <p:nvPr/>
          </p:nvSpPr>
          <p:spPr>
            <a:xfrm>
              <a:off x="495300" y="202325"/>
              <a:ext cx="4270664" cy="527827"/>
            </a:xfrm>
            <a:prstGeom prst="rect">
              <a:avLst/>
            </a:prstGeom>
            <a:noFill/>
          </p:spPr>
          <p:txBody>
            <a:bodyPr wrap="square" lIns="96001" tIns="48001" rIns="96001" bIns="48001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1pPr>
              <a:lvl2pPr marL="639763" indent="-182563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2pPr>
              <a:lvl3pPr marL="1279525" indent="-365125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3pPr>
              <a:lvl4pPr marL="1919288" indent="-547688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4pPr>
              <a:lvl5pPr marL="2559050" indent="-73025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9pPr>
            </a:lstStyle>
            <a:p>
              <a:pPr marL="376669" indent="-376669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chemeClr val="accent2">
                    <a:lumMod val="50000"/>
                  </a:schemeClr>
                </a:buClr>
                <a:defRPr/>
              </a:pPr>
              <a:r>
                <a:rPr kumimoji="0" lang="zh-TW" altLang="en-US" sz="2800" b="1" dirty="0"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二、基地</a:t>
              </a:r>
              <a:r>
                <a:rPr kumimoji="0" lang="zh-CN" altLang="en-US" sz="2800" b="1" dirty="0"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範圍與</a:t>
              </a:r>
              <a:r>
                <a:rPr kumimoji="0" lang="zh-TW" altLang="en-US" sz="2800" b="1" dirty="0"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現況說明</a:t>
              </a:r>
            </a:p>
          </p:txBody>
        </p:sp>
      </p:grpSp>
      <p:sp>
        <p:nvSpPr>
          <p:cNvPr id="37" name="Rectangle 34"/>
          <p:cNvSpPr>
            <a:spLocks noChangeArrowheads="1"/>
          </p:cNvSpPr>
          <p:nvPr/>
        </p:nvSpPr>
        <p:spPr bwMode="auto">
          <a:xfrm>
            <a:off x="495300" y="875052"/>
            <a:ext cx="378142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9pPr>
          </a:lstStyle>
          <a:p>
            <a:pPr marL="342900" indent="-342900" algn="just" eaLnBrk="1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990000"/>
              </a:buClr>
              <a:buFont typeface="Wingdings" pitchFamily="2" charset="2"/>
              <a:buChar char="r"/>
            </a:pPr>
            <a:r>
              <a:rPr lang="zh-TW" altLang="en-US" sz="2200" dirty="0">
                <a:solidFill>
                  <a:srgbClr val="99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更新單元</a:t>
            </a:r>
            <a:r>
              <a:rPr lang="zh-CN" altLang="en-US" sz="2200" dirty="0">
                <a:solidFill>
                  <a:srgbClr val="99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合法</a:t>
            </a:r>
            <a:r>
              <a:rPr lang="zh-TW" altLang="en-US" sz="2200" dirty="0">
                <a:solidFill>
                  <a:srgbClr val="99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建物概況</a:t>
            </a:r>
          </a:p>
        </p:txBody>
      </p:sp>
      <p:sp>
        <p:nvSpPr>
          <p:cNvPr id="38" name="Rectangle 16"/>
          <p:cNvSpPr>
            <a:spLocks noChangeArrowheads="1"/>
          </p:cNvSpPr>
          <p:nvPr/>
        </p:nvSpPr>
        <p:spPr bwMode="auto">
          <a:xfrm>
            <a:off x="638175" y="1290396"/>
            <a:ext cx="8610600" cy="166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9pPr>
          </a:lstStyle>
          <a:p>
            <a:pPr marL="342900" indent="-342900" algn="just" eaLnBrk="1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Wingdings" pitchFamily="2" charset="2"/>
              <a:buChar char="n"/>
            </a:pPr>
            <a:r>
              <a:rPr lang="zh-TW" altLang="en-US" sz="17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合法建築物共計</a:t>
            </a:r>
            <a:r>
              <a:rPr lang="en-US" altLang="zh-CN" sz="17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40</a:t>
            </a:r>
            <a:r>
              <a:rPr lang="zh-TW" altLang="en-US" sz="17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戶，</a:t>
            </a:r>
            <a:r>
              <a:rPr lang="zh-CN" altLang="en-US" sz="17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產權</a:t>
            </a:r>
            <a:r>
              <a:rPr lang="zh-TW" altLang="en-US" sz="17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面積</a:t>
            </a:r>
            <a:r>
              <a:rPr lang="en-US" altLang="zh-CN" sz="17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5,770</a:t>
            </a:r>
            <a:r>
              <a:rPr lang="en-US" altLang="zh-TW" sz="17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.81㎡</a:t>
            </a:r>
          </a:p>
          <a:p>
            <a:pPr marL="342900" indent="-342900" algn="just" eaLnBrk="1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Wingdings" pitchFamily="2" charset="2"/>
              <a:buChar char="n"/>
            </a:pPr>
            <a:r>
              <a:rPr lang="zh-TW" altLang="en-US" sz="17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合法建築物興建年期</a:t>
            </a:r>
            <a:r>
              <a:rPr lang="zh-CN" altLang="en-US" sz="17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為民國</a:t>
            </a:r>
            <a:r>
              <a:rPr lang="en-US" altLang="zh-CN" sz="17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56</a:t>
            </a:r>
            <a:r>
              <a:rPr lang="zh-CN" altLang="en-US" sz="17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CN" sz="17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57</a:t>
            </a:r>
            <a:r>
              <a:rPr lang="zh-CN" altLang="en-US" sz="17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CN" sz="17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63</a:t>
            </a:r>
            <a:r>
              <a:rPr lang="zh-CN" altLang="en-US" sz="17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CN" sz="17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66</a:t>
            </a:r>
            <a:r>
              <a:rPr lang="zh-CN" altLang="en-US" sz="17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年四層樓加強磚造及鋼筋混凝土造</a:t>
            </a:r>
            <a:endParaRPr lang="zh-TW" altLang="en-US" sz="1700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9" name="頁尾版面配置區 14"/>
          <p:cNvSpPr>
            <a:spLocks noGrp="1"/>
          </p:cNvSpPr>
          <p:nvPr>
            <p:ph type="ftr" sz="quarter" idx="11"/>
          </p:nvPr>
        </p:nvSpPr>
        <p:spPr>
          <a:xfrm>
            <a:off x="7087151" y="202535"/>
            <a:ext cx="1893455" cy="273844"/>
          </a:xfrm>
        </p:spPr>
        <p:txBody>
          <a:bodyPr/>
          <a:lstStyle/>
          <a:p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大同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區</a:t>
            </a:r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玉泉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段都更案   </a:t>
            </a:r>
          </a:p>
        </p:txBody>
      </p:sp>
      <p:grpSp>
        <p:nvGrpSpPr>
          <p:cNvPr id="18" name="群組 17"/>
          <p:cNvGrpSpPr/>
          <p:nvPr/>
        </p:nvGrpSpPr>
        <p:grpSpPr>
          <a:xfrm>
            <a:off x="1077892" y="1968020"/>
            <a:ext cx="6588000" cy="4356000"/>
            <a:chOff x="2685385" y="3010481"/>
            <a:chExt cx="5717752" cy="3462519"/>
          </a:xfrm>
        </p:grpSpPr>
        <p:pic>
          <p:nvPicPr>
            <p:cNvPr id="19" name="圖片 1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9" t="7710" r="2829" b="11636"/>
            <a:stretch/>
          </p:blipFill>
          <p:spPr>
            <a:xfrm>
              <a:off x="2685385" y="3010481"/>
              <a:ext cx="5717752" cy="3462519"/>
            </a:xfrm>
            <a:prstGeom prst="rect">
              <a:avLst/>
            </a:prstGeom>
            <a:ln w="3175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0" name="手繪多邊形 19"/>
            <p:cNvSpPr/>
            <p:nvPr/>
          </p:nvSpPr>
          <p:spPr>
            <a:xfrm>
              <a:off x="3482975" y="3952875"/>
              <a:ext cx="2524125" cy="1527175"/>
            </a:xfrm>
            <a:custGeom>
              <a:avLst/>
              <a:gdLst>
                <a:gd name="connsiteX0" fmla="*/ 0 w 2524125"/>
                <a:gd name="connsiteY0" fmla="*/ 184150 h 1527175"/>
                <a:gd name="connsiteX1" fmla="*/ 66675 w 2524125"/>
                <a:gd name="connsiteY1" fmla="*/ 1435100 h 1527175"/>
                <a:gd name="connsiteX2" fmla="*/ 168275 w 2524125"/>
                <a:gd name="connsiteY2" fmla="*/ 1527175 h 1527175"/>
                <a:gd name="connsiteX3" fmla="*/ 2524125 w 2524125"/>
                <a:gd name="connsiteY3" fmla="*/ 1419225 h 1527175"/>
                <a:gd name="connsiteX4" fmla="*/ 2463800 w 2524125"/>
                <a:gd name="connsiteY4" fmla="*/ 0 h 1527175"/>
                <a:gd name="connsiteX5" fmla="*/ 130175 w 2524125"/>
                <a:gd name="connsiteY5" fmla="*/ 53975 h 1527175"/>
                <a:gd name="connsiteX6" fmla="*/ 0 w 2524125"/>
                <a:gd name="connsiteY6" fmla="*/ 184150 h 152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24125" h="1527175">
                  <a:moveTo>
                    <a:pt x="0" y="184150"/>
                  </a:moveTo>
                  <a:lnTo>
                    <a:pt x="66675" y="1435100"/>
                  </a:lnTo>
                  <a:lnTo>
                    <a:pt x="168275" y="1527175"/>
                  </a:lnTo>
                  <a:lnTo>
                    <a:pt x="2524125" y="1419225"/>
                  </a:lnTo>
                  <a:lnTo>
                    <a:pt x="2463800" y="0"/>
                  </a:lnTo>
                  <a:lnTo>
                    <a:pt x="130175" y="53975"/>
                  </a:lnTo>
                  <a:lnTo>
                    <a:pt x="0" y="184150"/>
                  </a:lnTo>
                  <a:close/>
                </a:path>
              </a:pathLst>
            </a:cu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2855659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7600950" y="6584156"/>
            <a:ext cx="1543050" cy="273844"/>
          </a:xfrm>
        </p:spPr>
        <p:txBody>
          <a:bodyPr/>
          <a:lstStyle/>
          <a:p>
            <a:fld id="{F47CEAE1-C982-4D7B-9E1A-CEEB45A21EB1}" type="slidenum">
              <a:rPr lang="zh-TW" altLang="en-US" smtClean="0"/>
              <a:pPr/>
              <a:t>12</a:t>
            </a:fld>
            <a:endParaRPr lang="zh-TW" altLang="en-US" dirty="0"/>
          </a:p>
        </p:txBody>
      </p:sp>
      <p:cxnSp>
        <p:nvCxnSpPr>
          <p:cNvPr id="22" name="直線接點 21"/>
          <p:cNvCxnSpPr/>
          <p:nvPr/>
        </p:nvCxnSpPr>
        <p:spPr>
          <a:xfrm>
            <a:off x="2412261" y="460504"/>
            <a:ext cx="6264000" cy="15875"/>
          </a:xfrm>
          <a:prstGeom prst="line">
            <a:avLst/>
          </a:prstGeom>
          <a:ln>
            <a:solidFill>
              <a:srgbClr val="D1C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群組 24"/>
          <p:cNvGrpSpPr/>
          <p:nvPr/>
        </p:nvGrpSpPr>
        <p:grpSpPr>
          <a:xfrm>
            <a:off x="325498" y="157447"/>
            <a:ext cx="4560538" cy="605686"/>
            <a:chOff x="325498" y="157447"/>
            <a:chExt cx="4560538" cy="605686"/>
          </a:xfrm>
        </p:grpSpPr>
        <p:grpSp>
          <p:nvGrpSpPr>
            <p:cNvPr id="26" name="群組 25"/>
            <p:cNvGrpSpPr/>
            <p:nvPr/>
          </p:nvGrpSpPr>
          <p:grpSpPr>
            <a:xfrm>
              <a:off x="325498" y="157447"/>
              <a:ext cx="4560538" cy="605686"/>
              <a:chOff x="325498" y="157447"/>
              <a:chExt cx="2088002" cy="605686"/>
            </a:xfrm>
          </p:grpSpPr>
          <p:pic>
            <p:nvPicPr>
              <p:cNvPr id="28" name="圖片 2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500" y="166683"/>
                <a:ext cx="2088000" cy="589733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29" name="圓角矩形 28"/>
              <p:cNvSpPr/>
              <p:nvPr/>
            </p:nvSpPr>
            <p:spPr>
              <a:xfrm>
                <a:off x="325498" y="157447"/>
                <a:ext cx="2086763" cy="605686"/>
              </a:xfrm>
              <a:prstGeom prst="roundRect">
                <a:avLst/>
              </a:prstGeom>
              <a:noFill/>
              <a:ln w="76200">
                <a:solidFill>
                  <a:srgbClr val="CEC9C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27" name="文字方塊 26"/>
            <p:cNvSpPr txBox="1"/>
            <p:nvPr/>
          </p:nvSpPr>
          <p:spPr>
            <a:xfrm>
              <a:off x="495300" y="202325"/>
              <a:ext cx="4270664" cy="527827"/>
            </a:xfrm>
            <a:prstGeom prst="rect">
              <a:avLst/>
            </a:prstGeom>
            <a:noFill/>
          </p:spPr>
          <p:txBody>
            <a:bodyPr wrap="square" lIns="96001" tIns="48001" rIns="96001" bIns="48001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1pPr>
              <a:lvl2pPr marL="639763" indent="-182563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2pPr>
              <a:lvl3pPr marL="1279525" indent="-365125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3pPr>
              <a:lvl4pPr marL="1919288" indent="-547688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4pPr>
              <a:lvl5pPr marL="2559050" indent="-73025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9pPr>
            </a:lstStyle>
            <a:p>
              <a:pPr marL="376669" indent="-376669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chemeClr val="accent2">
                    <a:lumMod val="50000"/>
                  </a:schemeClr>
                </a:buClr>
                <a:defRPr/>
              </a:pPr>
              <a:r>
                <a:rPr kumimoji="0" lang="zh-TW" altLang="en-US" sz="2800" b="1" dirty="0"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二、基地</a:t>
              </a:r>
              <a:r>
                <a:rPr kumimoji="0" lang="zh-CN" altLang="en-US" sz="2800" b="1" dirty="0"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範圍與</a:t>
              </a:r>
              <a:r>
                <a:rPr kumimoji="0" lang="zh-TW" altLang="en-US" sz="2800" b="1" dirty="0"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現況說明</a:t>
              </a:r>
            </a:p>
          </p:txBody>
        </p:sp>
      </p:grpSp>
      <p:sp>
        <p:nvSpPr>
          <p:cNvPr id="31" name="Rectangle 34"/>
          <p:cNvSpPr>
            <a:spLocks noChangeArrowheads="1"/>
          </p:cNvSpPr>
          <p:nvPr/>
        </p:nvSpPr>
        <p:spPr bwMode="auto">
          <a:xfrm>
            <a:off x="495300" y="875052"/>
            <a:ext cx="378142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9pPr>
          </a:lstStyle>
          <a:p>
            <a:pPr marL="342900" indent="-342900" algn="just" eaLnBrk="1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990000"/>
              </a:buClr>
              <a:buFont typeface="Wingdings" pitchFamily="2" charset="2"/>
              <a:buChar char="r"/>
            </a:pPr>
            <a:r>
              <a:rPr lang="zh-CN" altLang="en-US" sz="2400" dirty="0">
                <a:solidFill>
                  <a:srgbClr val="99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其他改良物</a:t>
            </a:r>
            <a:endParaRPr lang="zh-TW" altLang="en-US" sz="2400" dirty="0">
              <a:solidFill>
                <a:srgbClr val="99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頁尾版面配置區 14"/>
          <p:cNvSpPr>
            <a:spLocks noGrp="1"/>
          </p:cNvSpPr>
          <p:nvPr>
            <p:ph type="ftr" sz="quarter" idx="11"/>
          </p:nvPr>
        </p:nvSpPr>
        <p:spPr>
          <a:xfrm>
            <a:off x="7087151" y="202535"/>
            <a:ext cx="1893455" cy="273844"/>
          </a:xfrm>
        </p:spPr>
        <p:txBody>
          <a:bodyPr/>
          <a:lstStyle/>
          <a:p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大同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區</a:t>
            </a:r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玉泉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段都更案   </a:t>
            </a:r>
          </a:p>
        </p:txBody>
      </p: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638175" y="1290396"/>
            <a:ext cx="8610600" cy="166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9pPr>
          </a:lstStyle>
          <a:p>
            <a:pPr marL="342900" indent="-342900" algn="just" eaLnBrk="1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Wingdings" pitchFamily="2" charset="2"/>
              <a:buChar char="n"/>
            </a:pPr>
            <a:r>
              <a:rPr lang="zh-CN" altLang="en-US" sz="17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其他改良物為合法建築物</a:t>
            </a:r>
            <a:r>
              <a:rPr lang="en-US" altLang="zh-CN" sz="17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</a:t>
            </a:r>
            <a:r>
              <a:rPr lang="zh-CN" altLang="en-US" sz="17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棟增建之頂樓加蓋與地下室，增建面積</a:t>
            </a:r>
            <a:r>
              <a:rPr lang="en-US" altLang="zh-CN" sz="17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1,842.29m</a:t>
            </a:r>
            <a:r>
              <a:rPr lang="en-US" altLang="zh-CN" sz="1700" baseline="300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endParaRPr lang="zh-TW" altLang="en-US" sz="1700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332508" y="1717466"/>
            <a:ext cx="8648098" cy="4803157"/>
            <a:chOff x="332508" y="1717466"/>
            <a:chExt cx="8648098" cy="4803157"/>
          </a:xfrm>
        </p:grpSpPr>
        <p:pic>
          <p:nvPicPr>
            <p:cNvPr id="2" name="圖片 1" descr="畫面剪輯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3" r="38416"/>
            <a:stretch/>
          </p:blipFill>
          <p:spPr>
            <a:xfrm>
              <a:off x="332508" y="1717466"/>
              <a:ext cx="5135419" cy="4328232"/>
            </a:xfrm>
            <a:prstGeom prst="rect">
              <a:avLst/>
            </a:prstGeom>
          </p:spPr>
        </p:pic>
        <p:grpSp>
          <p:nvGrpSpPr>
            <p:cNvPr id="5" name="群組 4"/>
            <p:cNvGrpSpPr/>
            <p:nvPr/>
          </p:nvGrpSpPr>
          <p:grpSpPr>
            <a:xfrm>
              <a:off x="1053727" y="6230074"/>
              <a:ext cx="2865012" cy="290549"/>
              <a:chOff x="933654" y="6432537"/>
              <a:chExt cx="2865012" cy="290549"/>
            </a:xfrm>
          </p:grpSpPr>
          <p:grpSp>
            <p:nvGrpSpPr>
              <p:cNvPr id="13" name="群組 12"/>
              <p:cNvGrpSpPr/>
              <p:nvPr/>
            </p:nvGrpSpPr>
            <p:grpSpPr>
              <a:xfrm>
                <a:off x="933654" y="6444079"/>
                <a:ext cx="1478607" cy="276999"/>
                <a:chOff x="2697265" y="5706322"/>
                <a:chExt cx="1478607" cy="276999"/>
              </a:xfrm>
            </p:grpSpPr>
            <p:sp>
              <p:nvSpPr>
                <p:cNvPr id="14" name="矩形 13"/>
                <p:cNvSpPr/>
                <p:nvPr/>
              </p:nvSpPr>
              <p:spPr>
                <a:xfrm>
                  <a:off x="3067876" y="5706322"/>
                  <a:ext cx="110799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zh-TW" altLang="zh-TW" sz="1200" dirty="0"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Times New Roman" panose="02020603050405020304" pitchFamily="18" charset="0"/>
                    </a:rPr>
                    <a:t>更新單元</a:t>
                  </a:r>
                  <a:r>
                    <a:rPr lang="zh-CN" altLang="en-US" sz="1200" dirty="0"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Times New Roman" panose="02020603050405020304" pitchFamily="18" charset="0"/>
                    </a:rPr>
                    <a:t>範圍</a:t>
                  </a:r>
                  <a:endParaRPr lang="zh-TW" altLang="en-US" sz="1200" dirty="0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15" name="Rectangle 2"/>
                <p:cNvSpPr>
                  <a:spLocks noChangeArrowheads="1"/>
                </p:cNvSpPr>
                <p:nvPr/>
              </p:nvSpPr>
              <p:spPr bwMode="auto">
                <a:xfrm>
                  <a:off x="2697265" y="5725280"/>
                  <a:ext cx="396000" cy="216000"/>
                </a:xfrm>
                <a:prstGeom prst="rect">
                  <a:avLst/>
                </a:prstGeom>
                <a:solidFill>
                  <a:srgbClr val="FFFFFF"/>
                </a:solidFill>
                <a:ln w="28575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4" name="群組 3"/>
              <p:cNvGrpSpPr/>
              <p:nvPr/>
            </p:nvGrpSpPr>
            <p:grpSpPr>
              <a:xfrm>
                <a:off x="2553488" y="6432537"/>
                <a:ext cx="1245178" cy="290549"/>
                <a:chOff x="2553488" y="6432537"/>
                <a:chExt cx="1245178" cy="290549"/>
              </a:xfrm>
            </p:grpSpPr>
            <p:sp>
              <p:nvSpPr>
                <p:cNvPr id="18" name="矩形 17"/>
                <p:cNvSpPr/>
                <p:nvPr/>
              </p:nvSpPr>
              <p:spPr>
                <a:xfrm>
                  <a:off x="2844559" y="6432537"/>
                  <a:ext cx="954107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zh-TW" altLang="zh-TW" sz="1200" dirty="0"/>
                    <a:t>其他改良物</a:t>
                  </a:r>
                  <a:endParaRPr lang="zh-TW" altLang="en-US" sz="1200" dirty="0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3" name="橢圓 2"/>
                <p:cNvSpPr/>
                <p:nvPr/>
              </p:nvSpPr>
              <p:spPr>
                <a:xfrm>
                  <a:off x="2604413" y="6435086"/>
                  <a:ext cx="288000" cy="288000"/>
                </a:xfrm>
                <a:prstGeom prst="ellipse">
                  <a:avLst/>
                </a:prstGeom>
                <a:solidFill>
                  <a:srgbClr val="FAB689"/>
                </a:solidFill>
                <a:ln w="1905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2553488" y="6469400"/>
                  <a:ext cx="389850" cy="21544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zh-CN" altLang="en-US" sz="800" dirty="0"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編號</a:t>
                  </a:r>
                  <a:endParaRPr lang="zh-TW" altLang="en-US" sz="800" dirty="0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</p:grpSp>
        </p:grpSp>
        <p:pic>
          <p:nvPicPr>
            <p:cNvPr id="23" name="圖片 22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0802" y="1717466"/>
              <a:ext cx="3369804" cy="303926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4475857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 descr="畫面剪輯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1398417"/>
            <a:ext cx="8180961" cy="4999972"/>
          </a:xfrm>
          <a:prstGeom prst="rect">
            <a:avLst/>
          </a:prstGeom>
        </p:spPr>
      </p:pic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7600950" y="6584156"/>
            <a:ext cx="1543050" cy="273844"/>
          </a:xfrm>
        </p:spPr>
        <p:txBody>
          <a:bodyPr/>
          <a:lstStyle/>
          <a:p>
            <a:fld id="{F47CEAE1-C982-4D7B-9E1A-CEEB45A21EB1}" type="slidenum">
              <a:rPr lang="zh-TW" altLang="en-US" smtClean="0"/>
              <a:pPr/>
              <a:t>13</a:t>
            </a:fld>
            <a:endParaRPr lang="zh-TW" altLang="en-US" dirty="0"/>
          </a:p>
        </p:txBody>
      </p:sp>
      <p:cxnSp>
        <p:nvCxnSpPr>
          <p:cNvPr id="22" name="直線接點 21"/>
          <p:cNvCxnSpPr/>
          <p:nvPr/>
        </p:nvCxnSpPr>
        <p:spPr>
          <a:xfrm>
            <a:off x="2412261" y="460504"/>
            <a:ext cx="6264000" cy="15875"/>
          </a:xfrm>
          <a:prstGeom prst="line">
            <a:avLst/>
          </a:prstGeom>
          <a:ln>
            <a:solidFill>
              <a:srgbClr val="D1C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群組 24"/>
          <p:cNvGrpSpPr/>
          <p:nvPr/>
        </p:nvGrpSpPr>
        <p:grpSpPr>
          <a:xfrm>
            <a:off x="325498" y="157447"/>
            <a:ext cx="4560538" cy="605686"/>
            <a:chOff x="325498" y="157447"/>
            <a:chExt cx="4560538" cy="605686"/>
          </a:xfrm>
        </p:grpSpPr>
        <p:grpSp>
          <p:nvGrpSpPr>
            <p:cNvPr id="26" name="群組 25"/>
            <p:cNvGrpSpPr/>
            <p:nvPr/>
          </p:nvGrpSpPr>
          <p:grpSpPr>
            <a:xfrm>
              <a:off x="325498" y="157447"/>
              <a:ext cx="4560538" cy="605686"/>
              <a:chOff x="325498" y="157447"/>
              <a:chExt cx="2088002" cy="605686"/>
            </a:xfrm>
          </p:grpSpPr>
          <p:pic>
            <p:nvPicPr>
              <p:cNvPr id="28" name="圖片 2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500" y="166683"/>
                <a:ext cx="2088000" cy="589733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29" name="圓角矩形 28"/>
              <p:cNvSpPr/>
              <p:nvPr/>
            </p:nvSpPr>
            <p:spPr>
              <a:xfrm>
                <a:off x="325498" y="157447"/>
                <a:ext cx="2086763" cy="605686"/>
              </a:xfrm>
              <a:prstGeom prst="roundRect">
                <a:avLst/>
              </a:prstGeom>
              <a:noFill/>
              <a:ln w="76200">
                <a:solidFill>
                  <a:srgbClr val="CEC9C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27" name="文字方塊 26"/>
            <p:cNvSpPr txBox="1"/>
            <p:nvPr/>
          </p:nvSpPr>
          <p:spPr>
            <a:xfrm>
              <a:off x="495300" y="202325"/>
              <a:ext cx="4270664" cy="527827"/>
            </a:xfrm>
            <a:prstGeom prst="rect">
              <a:avLst/>
            </a:prstGeom>
            <a:noFill/>
          </p:spPr>
          <p:txBody>
            <a:bodyPr wrap="square" lIns="96001" tIns="48001" rIns="96001" bIns="48001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1pPr>
              <a:lvl2pPr marL="639763" indent="-182563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2pPr>
              <a:lvl3pPr marL="1279525" indent="-365125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3pPr>
              <a:lvl4pPr marL="1919288" indent="-547688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4pPr>
              <a:lvl5pPr marL="2559050" indent="-73025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9pPr>
            </a:lstStyle>
            <a:p>
              <a:pPr marL="376669" indent="-376669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chemeClr val="accent2">
                    <a:lumMod val="50000"/>
                  </a:schemeClr>
                </a:buClr>
                <a:defRPr/>
              </a:pPr>
              <a:r>
                <a:rPr kumimoji="0" lang="zh-TW" altLang="en-US" sz="2800" b="1" dirty="0"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二、基地</a:t>
              </a:r>
              <a:r>
                <a:rPr kumimoji="0" lang="zh-CN" altLang="en-US" sz="2800" b="1" dirty="0"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範圍與</a:t>
              </a:r>
              <a:r>
                <a:rPr kumimoji="0" lang="zh-TW" altLang="en-US" sz="2800" b="1" dirty="0"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現況說明</a:t>
              </a:r>
            </a:p>
          </p:txBody>
        </p:sp>
      </p:grpSp>
      <p:sp>
        <p:nvSpPr>
          <p:cNvPr id="18" name="Rectangle 34"/>
          <p:cNvSpPr>
            <a:spLocks noChangeArrowheads="1"/>
          </p:cNvSpPr>
          <p:nvPr/>
        </p:nvSpPr>
        <p:spPr bwMode="auto">
          <a:xfrm>
            <a:off x="495300" y="875052"/>
            <a:ext cx="378142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9pPr>
          </a:lstStyle>
          <a:p>
            <a:pPr marL="342900" indent="-342900" algn="just" eaLnBrk="1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990000"/>
              </a:buClr>
              <a:buFont typeface="Wingdings" pitchFamily="2" charset="2"/>
              <a:buChar char="r"/>
            </a:pPr>
            <a:r>
              <a:rPr lang="zh-CN" altLang="en-US" sz="2400" dirty="0">
                <a:solidFill>
                  <a:srgbClr val="99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更新單元周邊現況</a:t>
            </a:r>
            <a:endParaRPr lang="zh-TW" altLang="en-US" sz="2400" dirty="0">
              <a:solidFill>
                <a:srgbClr val="99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914464" y="6445090"/>
            <a:ext cx="7457948" cy="318047"/>
            <a:chOff x="481025" y="6184923"/>
            <a:chExt cx="6655643" cy="276999"/>
          </a:xfrm>
        </p:grpSpPr>
        <p:sp>
          <p:nvSpPr>
            <p:cNvPr id="4" name="Rectangle 4"/>
            <p:cNvSpPr>
              <a:spLocks noChangeArrowheads="1"/>
            </p:cNvSpPr>
            <p:nvPr/>
          </p:nvSpPr>
          <p:spPr bwMode="auto">
            <a:xfrm>
              <a:off x="481025" y="6215472"/>
              <a:ext cx="360062" cy="215900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grpSp>
          <p:nvGrpSpPr>
            <p:cNvPr id="2" name="群組 1"/>
            <p:cNvGrpSpPr/>
            <p:nvPr/>
          </p:nvGrpSpPr>
          <p:grpSpPr>
            <a:xfrm>
              <a:off x="832029" y="6184923"/>
              <a:ext cx="6304639" cy="276999"/>
              <a:chOff x="832029" y="6184923"/>
              <a:chExt cx="6304639" cy="276999"/>
            </a:xfrm>
          </p:grpSpPr>
          <p:sp>
            <p:nvSpPr>
              <p:cNvPr id="7" name="矩形 6"/>
              <p:cNvSpPr/>
              <p:nvPr/>
            </p:nvSpPr>
            <p:spPr>
              <a:xfrm>
                <a:off x="832029" y="6184923"/>
                <a:ext cx="110799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zh-TW" sz="120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更新單元</a:t>
                </a:r>
                <a:r>
                  <a:rPr lang="zh-CN" altLang="en-US" sz="120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範圍</a:t>
                </a:r>
                <a:endParaRPr lang="zh-TW" altLang="en-US" sz="12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grpSp>
            <p:nvGrpSpPr>
              <p:cNvPr id="20" name="群組 19"/>
              <p:cNvGrpSpPr/>
              <p:nvPr/>
            </p:nvGrpSpPr>
            <p:grpSpPr>
              <a:xfrm>
                <a:off x="2089449" y="6184923"/>
                <a:ext cx="1718061" cy="276999"/>
                <a:chOff x="2241849" y="6184923"/>
                <a:chExt cx="1718061" cy="276999"/>
              </a:xfrm>
            </p:grpSpPr>
            <p:sp>
              <p:nvSpPr>
                <p:cNvPr id="3" name="Rectangle 3"/>
                <p:cNvSpPr>
                  <a:spLocks noChangeArrowheads="1"/>
                </p:cNvSpPr>
                <p:nvPr/>
              </p:nvSpPr>
              <p:spPr bwMode="auto">
                <a:xfrm>
                  <a:off x="2241849" y="6209878"/>
                  <a:ext cx="360062" cy="215900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TW" altLang="en-US"/>
                </a:p>
              </p:txBody>
            </p:sp>
            <p:sp>
              <p:nvSpPr>
                <p:cNvPr id="8" name="矩形 7"/>
                <p:cNvSpPr/>
                <p:nvPr/>
              </p:nvSpPr>
              <p:spPr>
                <a:xfrm>
                  <a:off x="2608258" y="6184923"/>
                  <a:ext cx="135165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zh-TW" altLang="zh-TW" sz="1200" dirty="0"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Times New Roman" panose="02020603050405020304" pitchFamily="18" charset="0"/>
                    </a:rPr>
                    <a:t>商業空間</a:t>
                  </a:r>
                  <a:r>
                    <a:rPr lang="en-US" altLang="zh-TW" sz="1200" dirty="0"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2</a:t>
                  </a:r>
                  <a:r>
                    <a:rPr lang="zh-TW" altLang="zh-TW" sz="1200" dirty="0"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Times New Roman" panose="02020603050405020304" pitchFamily="18" charset="0"/>
                    </a:rPr>
                    <a:t>樓以上</a:t>
                  </a:r>
                  <a:endParaRPr lang="zh-TW" altLang="en-US" sz="1200" dirty="0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</p:grpSp>
          <p:grpSp>
            <p:nvGrpSpPr>
              <p:cNvPr id="21" name="群組 20"/>
              <p:cNvGrpSpPr/>
              <p:nvPr/>
            </p:nvGrpSpPr>
            <p:grpSpPr>
              <a:xfrm>
                <a:off x="3946639" y="6184923"/>
                <a:ext cx="1868494" cy="276999"/>
                <a:chOff x="4318114" y="6184923"/>
                <a:chExt cx="1868494" cy="276999"/>
              </a:xfrm>
            </p:grpSpPr>
            <p:sp>
              <p:nvSpPr>
                <p:cNvPr id="5" name="Rectangle 5"/>
                <p:cNvSpPr>
                  <a:spLocks noChangeArrowheads="1"/>
                </p:cNvSpPr>
                <p:nvPr/>
              </p:nvSpPr>
              <p:spPr bwMode="auto">
                <a:xfrm>
                  <a:off x="4318114" y="6209879"/>
                  <a:ext cx="360062" cy="215900"/>
                </a:xfrm>
                <a:prstGeom prst="rect">
                  <a:avLst/>
                </a:prstGeom>
                <a:solidFill>
                  <a:srgbClr val="FF9999"/>
                </a:solidFill>
                <a:ln w="63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TW" altLang="en-US"/>
                </a:p>
              </p:txBody>
            </p:sp>
            <p:sp>
              <p:nvSpPr>
                <p:cNvPr id="9" name="矩形 8"/>
                <p:cNvSpPr/>
                <p:nvPr/>
              </p:nvSpPr>
              <p:spPr>
                <a:xfrm>
                  <a:off x="4681068" y="6184923"/>
                  <a:ext cx="150554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zh-TW" altLang="zh-TW" sz="1200" dirty="0"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Times New Roman" panose="02020603050405020304" pitchFamily="18" charset="0"/>
                    </a:rPr>
                    <a:t>僅</a:t>
                  </a:r>
                  <a:r>
                    <a:rPr lang="en-US" altLang="zh-TW" sz="1200" dirty="0"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1</a:t>
                  </a:r>
                  <a:r>
                    <a:rPr lang="zh-TW" altLang="zh-TW" sz="1200" dirty="0"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Times New Roman" panose="02020603050405020304" pitchFamily="18" charset="0"/>
                    </a:rPr>
                    <a:t>樓商業空間使用</a:t>
                  </a:r>
                  <a:endParaRPr lang="zh-TW" altLang="en-US" sz="1200" dirty="0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</p:grpSp>
          <p:grpSp>
            <p:nvGrpSpPr>
              <p:cNvPr id="23" name="群組 22"/>
              <p:cNvGrpSpPr/>
              <p:nvPr/>
            </p:nvGrpSpPr>
            <p:grpSpPr>
              <a:xfrm>
                <a:off x="5815134" y="6184923"/>
                <a:ext cx="1321534" cy="276999"/>
                <a:chOff x="6453309" y="6184923"/>
                <a:chExt cx="1321534" cy="276999"/>
              </a:xfrm>
            </p:grpSpPr>
            <p:sp>
              <p:nvSpPr>
                <p:cNvPr id="6" name="Rectangle 6"/>
                <p:cNvSpPr>
                  <a:spLocks noChangeArrowheads="1"/>
                </p:cNvSpPr>
                <p:nvPr/>
              </p:nvSpPr>
              <p:spPr bwMode="auto">
                <a:xfrm>
                  <a:off x="6453309" y="6205348"/>
                  <a:ext cx="360062" cy="215900"/>
                </a:xfrm>
                <a:prstGeom prst="rect">
                  <a:avLst/>
                </a:prstGeom>
                <a:solidFill>
                  <a:srgbClr val="D8D8D8"/>
                </a:solidFill>
                <a:ln w="63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TW" altLang="en-US"/>
                </a:p>
              </p:txBody>
            </p:sp>
            <p:sp>
              <p:nvSpPr>
                <p:cNvPr id="19" name="矩形 18"/>
                <p:cNvSpPr/>
                <p:nvPr/>
              </p:nvSpPr>
              <p:spPr>
                <a:xfrm>
                  <a:off x="6820736" y="6184923"/>
                  <a:ext cx="954107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zh-TW" altLang="zh-TW" sz="1200" dirty="0"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Times New Roman" panose="02020603050405020304" pitchFamily="18" charset="0"/>
                    </a:rPr>
                    <a:t>無商業空間</a:t>
                  </a:r>
                  <a:endParaRPr lang="zh-TW" altLang="en-US" sz="1200" dirty="0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</p:grpSp>
        </p:grpSp>
      </p:grpSp>
      <p:sp>
        <p:nvSpPr>
          <p:cNvPr id="30" name="頁尾版面配置區 14"/>
          <p:cNvSpPr>
            <a:spLocks noGrp="1"/>
          </p:cNvSpPr>
          <p:nvPr>
            <p:ph type="ftr" sz="quarter" idx="11"/>
          </p:nvPr>
        </p:nvSpPr>
        <p:spPr>
          <a:xfrm>
            <a:off x="7087151" y="202535"/>
            <a:ext cx="1893455" cy="273844"/>
          </a:xfrm>
        </p:spPr>
        <p:txBody>
          <a:bodyPr/>
          <a:lstStyle/>
          <a:p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大同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區</a:t>
            </a:r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玉泉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段都更案   </a:t>
            </a:r>
          </a:p>
        </p:txBody>
      </p:sp>
    </p:spTree>
    <p:extLst>
      <p:ext uri="{BB962C8B-B14F-4D97-AF65-F5344CB8AC3E}">
        <p14:creationId xmlns:p14="http://schemas.microsoft.com/office/powerpoint/2010/main" val="3185497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接點 4"/>
          <p:cNvCxnSpPr/>
          <p:nvPr/>
        </p:nvCxnSpPr>
        <p:spPr>
          <a:xfrm>
            <a:off x="2412261" y="460504"/>
            <a:ext cx="6264000" cy="15875"/>
          </a:xfrm>
          <a:prstGeom prst="line">
            <a:avLst/>
          </a:prstGeom>
          <a:ln>
            <a:solidFill>
              <a:srgbClr val="D1C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群組 20"/>
          <p:cNvGrpSpPr/>
          <p:nvPr/>
        </p:nvGrpSpPr>
        <p:grpSpPr>
          <a:xfrm>
            <a:off x="325497" y="157447"/>
            <a:ext cx="6084827" cy="605686"/>
            <a:chOff x="325498" y="157447"/>
            <a:chExt cx="2088002" cy="605686"/>
          </a:xfrm>
        </p:grpSpPr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500" y="166683"/>
              <a:ext cx="2088000" cy="589733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7" name="圓角矩形 16"/>
            <p:cNvSpPr/>
            <p:nvPr/>
          </p:nvSpPr>
          <p:spPr>
            <a:xfrm>
              <a:off x="325498" y="157447"/>
              <a:ext cx="2086763" cy="605686"/>
            </a:xfrm>
            <a:prstGeom prst="roundRect">
              <a:avLst/>
            </a:prstGeom>
            <a:noFill/>
            <a:ln w="76200">
              <a:solidFill>
                <a:srgbClr val="CEC9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7600950" y="6584156"/>
            <a:ext cx="1543050" cy="273844"/>
          </a:xfrm>
        </p:spPr>
        <p:txBody>
          <a:bodyPr/>
          <a:lstStyle/>
          <a:p>
            <a:fld id="{F47CEAE1-C982-4D7B-9E1A-CEEB45A21EB1}" type="slidenum">
              <a:rPr lang="zh-TW" altLang="en-US" smtClean="0"/>
              <a:pPr/>
              <a:t>14</a:t>
            </a:fld>
            <a:endParaRPr lang="zh-TW" altLang="en-US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495300" y="202325"/>
            <a:ext cx="6287506" cy="527827"/>
          </a:xfrm>
          <a:prstGeom prst="rect">
            <a:avLst/>
          </a:prstGeom>
          <a:noFill/>
        </p:spPr>
        <p:txBody>
          <a:bodyPr wrap="square" lIns="96001" tIns="48001" rIns="96001" bIns="48001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1pPr>
            <a:lvl2pPr marL="639763" indent="-182563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1279525" indent="-365125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919288" indent="-547688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2559050" indent="-73025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 marL="376669" indent="-376669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defRPr/>
            </a:pPr>
            <a:r>
              <a:rPr kumimoji="0" lang="zh-TW" altLang="en-US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三、都市更新程序與預定進度</a:t>
            </a:r>
          </a:p>
        </p:txBody>
      </p:sp>
      <p:grpSp>
        <p:nvGrpSpPr>
          <p:cNvPr id="74" name="群組 73"/>
          <p:cNvGrpSpPr/>
          <p:nvPr/>
        </p:nvGrpSpPr>
        <p:grpSpPr>
          <a:xfrm>
            <a:off x="1769614" y="1021102"/>
            <a:ext cx="7014168" cy="5680337"/>
            <a:chOff x="772087" y="1014385"/>
            <a:chExt cx="7014168" cy="5680337"/>
          </a:xfrm>
        </p:grpSpPr>
        <p:grpSp>
          <p:nvGrpSpPr>
            <p:cNvPr id="73" name="群組 72"/>
            <p:cNvGrpSpPr/>
            <p:nvPr/>
          </p:nvGrpSpPr>
          <p:grpSpPr>
            <a:xfrm>
              <a:off x="5685372" y="1014385"/>
              <a:ext cx="2100883" cy="1050925"/>
              <a:chOff x="7935186" y="828186"/>
              <a:chExt cx="1900505" cy="1050925"/>
            </a:xfrm>
          </p:grpSpPr>
          <p:sp>
            <p:nvSpPr>
              <p:cNvPr id="28" name="AutoShape 20"/>
              <p:cNvSpPr>
                <a:spLocks noChangeArrowheads="1"/>
              </p:cNvSpPr>
              <p:nvPr/>
            </p:nvSpPr>
            <p:spPr bwMode="auto">
              <a:xfrm>
                <a:off x="7935186" y="828186"/>
                <a:ext cx="1798638" cy="1050925"/>
              </a:xfrm>
              <a:prstGeom prst="leftArrow">
                <a:avLst>
                  <a:gd name="adj1" fmla="val 50000"/>
                  <a:gd name="adj2" fmla="val 27764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5pPr>
                <a:lvl6pPr marL="2286000" algn="l" defTabSz="914400" rtl="0" eaLnBrk="1" latinLnBrk="0" hangingPunct="1"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6pPr>
                <a:lvl7pPr marL="2743200" algn="l" defTabSz="914400" rtl="0" eaLnBrk="1" latinLnBrk="0" hangingPunct="1"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7pPr>
                <a:lvl8pPr marL="3200400" algn="l" defTabSz="914400" rtl="0" eaLnBrk="1" latinLnBrk="0" hangingPunct="1"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8pPr>
                <a:lvl9pPr marL="3657600" algn="l" defTabSz="914400" rtl="0" eaLnBrk="1" latinLnBrk="0" hangingPunct="1"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9pPr>
              </a:lstStyle>
              <a:p>
                <a:pPr algn="ctr" eaLnBrk="1" hangingPunct="1"/>
                <a:endParaRPr lang="zh-TW" altLang="en-US"/>
              </a:p>
            </p:txBody>
          </p:sp>
          <p:sp>
            <p:nvSpPr>
              <p:cNvPr id="29" name="Text Box 21"/>
              <p:cNvSpPr txBox="1">
                <a:spLocks noChangeArrowheads="1"/>
              </p:cNvSpPr>
              <p:nvPr/>
            </p:nvSpPr>
            <p:spPr bwMode="auto">
              <a:xfrm>
                <a:off x="8033878" y="1042157"/>
                <a:ext cx="1801813" cy="605294"/>
              </a:xfrm>
              <a:prstGeom prst="rect">
                <a:avLst/>
              </a:prstGeom>
              <a:noFill/>
              <a:ln w="50800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5pPr>
                <a:lvl6pPr marL="2286000" algn="l" defTabSz="914400" rtl="0" eaLnBrk="1" latinLnBrk="0" hangingPunct="1"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6pPr>
                <a:lvl7pPr marL="2743200" algn="l" defTabSz="914400" rtl="0" eaLnBrk="1" latinLnBrk="0" hangingPunct="1"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7pPr>
                <a:lvl8pPr marL="3200400" algn="l" defTabSz="914400" rtl="0" eaLnBrk="1" latinLnBrk="0" hangingPunct="1"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8pPr>
                <a:lvl9pPr marL="3657600" algn="l" defTabSz="914400" rtl="0" eaLnBrk="1" latinLnBrk="0" hangingPunct="1"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9pPr>
              </a:lstStyle>
              <a:p>
                <a:pPr algn="ctr" eaLnBrk="1" hangingPunct="1">
                  <a:lnSpc>
                    <a:spcPts val="2000"/>
                  </a:lnSpc>
                  <a:spcBef>
                    <a:spcPct val="50000"/>
                  </a:spcBef>
                </a:pPr>
                <a:r>
                  <a:rPr lang="zh-TW" altLang="en-US" sz="1400" dirty="0"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土地及合法建物</a:t>
                </a:r>
                <a:r>
                  <a:rPr lang="en-US" altLang="zh-TW" sz="1400" dirty="0"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3/</a:t>
                </a:r>
                <a:r>
                  <a:rPr lang="en-US" altLang="zh-CN" sz="1400" dirty="0"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4</a:t>
                </a:r>
                <a:r>
                  <a:rPr lang="zh-TW" altLang="en-US" sz="1400" dirty="0"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人數及</a:t>
                </a:r>
                <a:r>
                  <a:rPr lang="en-US" altLang="zh-CN" sz="1400" dirty="0"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3</a:t>
                </a:r>
                <a:r>
                  <a:rPr lang="en-US" altLang="zh-TW" sz="1400" dirty="0"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/</a:t>
                </a:r>
                <a:r>
                  <a:rPr lang="en-US" altLang="zh-CN" sz="1400" dirty="0"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4</a:t>
                </a:r>
                <a:r>
                  <a:rPr lang="zh-TW" altLang="en-US" sz="1400" dirty="0"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面積同意</a:t>
                </a:r>
              </a:p>
            </p:txBody>
          </p:sp>
        </p:grpSp>
        <p:grpSp>
          <p:nvGrpSpPr>
            <p:cNvPr id="64" name="群組 63"/>
            <p:cNvGrpSpPr/>
            <p:nvPr/>
          </p:nvGrpSpPr>
          <p:grpSpPr>
            <a:xfrm>
              <a:off x="772087" y="1499630"/>
              <a:ext cx="5203996" cy="5195092"/>
              <a:chOff x="1727553" y="1370902"/>
              <a:chExt cx="5203996" cy="5195092"/>
            </a:xfrm>
          </p:grpSpPr>
          <p:sp>
            <p:nvSpPr>
              <p:cNvPr id="10" name="Text Box 5"/>
              <p:cNvSpPr txBox="1">
                <a:spLocks noChangeArrowheads="1"/>
              </p:cNvSpPr>
              <p:nvPr/>
            </p:nvSpPr>
            <p:spPr bwMode="auto">
              <a:xfrm>
                <a:off x="2724507" y="1370902"/>
                <a:ext cx="3276000" cy="332399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5pPr>
                <a:lvl6pPr marL="2286000" algn="l" defTabSz="914400" rtl="0" eaLnBrk="1" latinLnBrk="0" hangingPunct="1"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6pPr>
                <a:lvl7pPr marL="2743200" algn="l" defTabSz="914400" rtl="0" eaLnBrk="1" latinLnBrk="0" hangingPunct="1"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7pPr>
                <a:lvl8pPr marL="3200400" algn="l" defTabSz="914400" rtl="0" eaLnBrk="1" latinLnBrk="0" hangingPunct="1"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8pPr>
                <a:lvl9pPr marL="3657600" algn="l" defTabSz="914400" rtl="0" eaLnBrk="1" latinLnBrk="0" hangingPunct="1"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9pPr>
              </a:lstStyle>
              <a:p>
                <a:pPr algn="ctr" eaLnBrk="1" hangingPunct="1">
                  <a:lnSpc>
                    <a:spcPct val="120000"/>
                  </a:lnSpc>
                  <a:spcBef>
                    <a:spcPct val="50000"/>
                  </a:spcBef>
                  <a:spcAft>
                    <a:spcPct val="50000"/>
                  </a:spcAft>
                </a:pPr>
                <a:r>
                  <a:rPr lang="zh-TW" altLang="en-US" sz="1300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更新事業發起</a:t>
                </a:r>
              </a:p>
            </p:txBody>
          </p:sp>
          <p:sp>
            <p:nvSpPr>
              <p:cNvPr id="22" name="Text Box 11"/>
              <p:cNvSpPr txBox="1">
                <a:spLocks noChangeArrowheads="1"/>
              </p:cNvSpPr>
              <p:nvPr/>
            </p:nvSpPr>
            <p:spPr bwMode="auto">
              <a:xfrm>
                <a:off x="2724507" y="5191601"/>
                <a:ext cx="3276000" cy="332399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5pPr>
                <a:lvl6pPr marL="2286000" algn="l" defTabSz="914400" rtl="0" eaLnBrk="1" latinLnBrk="0" hangingPunct="1"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6pPr>
                <a:lvl7pPr marL="2743200" algn="l" defTabSz="914400" rtl="0" eaLnBrk="1" latinLnBrk="0" hangingPunct="1"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7pPr>
                <a:lvl8pPr marL="3200400" algn="l" defTabSz="914400" rtl="0" eaLnBrk="1" latinLnBrk="0" hangingPunct="1"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8pPr>
                <a:lvl9pPr marL="3657600" algn="l" defTabSz="914400" rtl="0" eaLnBrk="1" latinLnBrk="0" hangingPunct="1"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9pPr>
              </a:lstStyle>
              <a:p>
                <a:pPr algn="ctr" eaLnBrk="1" hangingPunct="1">
                  <a:lnSpc>
                    <a:spcPct val="120000"/>
                  </a:lnSpc>
                  <a:spcBef>
                    <a:spcPct val="50000"/>
                  </a:spcBef>
                  <a:spcAft>
                    <a:spcPct val="50000"/>
                  </a:spcAft>
                </a:pPr>
                <a:r>
                  <a:rPr lang="zh-TW" altLang="en-US" sz="1300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核定發佈實施</a:t>
                </a:r>
              </a:p>
            </p:txBody>
          </p:sp>
          <p:sp>
            <p:nvSpPr>
              <p:cNvPr id="24" name="Text Box 13"/>
              <p:cNvSpPr txBox="1">
                <a:spLocks noChangeArrowheads="1"/>
              </p:cNvSpPr>
              <p:nvPr/>
            </p:nvSpPr>
            <p:spPr bwMode="auto">
              <a:xfrm>
                <a:off x="2724507" y="5707980"/>
                <a:ext cx="3276000" cy="332399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5pPr>
                <a:lvl6pPr marL="2286000" algn="l" defTabSz="914400" rtl="0" eaLnBrk="1" latinLnBrk="0" hangingPunct="1"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6pPr>
                <a:lvl7pPr marL="2743200" algn="l" defTabSz="914400" rtl="0" eaLnBrk="1" latinLnBrk="0" hangingPunct="1"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7pPr>
                <a:lvl8pPr marL="3200400" algn="l" defTabSz="914400" rtl="0" eaLnBrk="1" latinLnBrk="0" hangingPunct="1"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8pPr>
                <a:lvl9pPr marL="3657600" algn="l" defTabSz="914400" rtl="0" eaLnBrk="1" latinLnBrk="0" hangingPunct="1"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9pPr>
              </a:lstStyle>
              <a:p>
                <a:pPr algn="ctr" eaLnBrk="1" hangingPunct="1">
                  <a:lnSpc>
                    <a:spcPct val="120000"/>
                  </a:lnSpc>
                  <a:spcBef>
                    <a:spcPct val="50000"/>
                  </a:spcBef>
                  <a:spcAft>
                    <a:spcPct val="50000"/>
                  </a:spcAft>
                </a:pPr>
                <a:r>
                  <a:rPr lang="zh-TW" altLang="en-US" sz="1300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實施更新事業</a:t>
                </a:r>
              </a:p>
            </p:txBody>
          </p:sp>
          <p:sp>
            <p:nvSpPr>
              <p:cNvPr id="26" name="Text Box 15"/>
              <p:cNvSpPr txBox="1">
                <a:spLocks noChangeArrowheads="1"/>
              </p:cNvSpPr>
              <p:nvPr/>
            </p:nvSpPr>
            <p:spPr bwMode="auto">
              <a:xfrm>
                <a:off x="2724507" y="6233595"/>
                <a:ext cx="3276000" cy="332399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5pPr>
                <a:lvl6pPr marL="2286000" algn="l" defTabSz="914400" rtl="0" eaLnBrk="1" latinLnBrk="0" hangingPunct="1"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6pPr>
                <a:lvl7pPr marL="2743200" algn="l" defTabSz="914400" rtl="0" eaLnBrk="1" latinLnBrk="0" hangingPunct="1"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7pPr>
                <a:lvl8pPr marL="3200400" algn="l" defTabSz="914400" rtl="0" eaLnBrk="1" latinLnBrk="0" hangingPunct="1"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8pPr>
                <a:lvl9pPr marL="3657600" algn="l" defTabSz="914400" rtl="0" eaLnBrk="1" latinLnBrk="0" hangingPunct="1"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9pPr>
              </a:lstStyle>
              <a:p>
                <a:pPr algn="ctr" eaLnBrk="1" hangingPunct="1">
                  <a:lnSpc>
                    <a:spcPct val="120000"/>
                  </a:lnSpc>
                  <a:spcBef>
                    <a:spcPct val="50000"/>
                  </a:spcBef>
                  <a:spcAft>
                    <a:spcPct val="50000"/>
                  </a:spcAft>
                </a:pPr>
                <a:r>
                  <a:rPr lang="zh-TW" altLang="en-US" sz="130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產權登記及成果備查</a:t>
                </a:r>
              </a:p>
            </p:txBody>
          </p:sp>
          <p:sp>
            <p:nvSpPr>
              <p:cNvPr id="38" name="Text Box 9"/>
              <p:cNvSpPr txBox="1">
                <a:spLocks noChangeArrowheads="1"/>
              </p:cNvSpPr>
              <p:nvPr/>
            </p:nvSpPr>
            <p:spPr bwMode="auto">
              <a:xfrm>
                <a:off x="2724507" y="1890842"/>
                <a:ext cx="3276000" cy="332399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5pPr>
                <a:lvl6pPr marL="2286000" algn="l" defTabSz="914400" rtl="0" eaLnBrk="1" latinLnBrk="0" hangingPunct="1"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6pPr>
                <a:lvl7pPr marL="2743200" algn="l" defTabSz="914400" rtl="0" eaLnBrk="1" latinLnBrk="0" hangingPunct="1"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7pPr>
                <a:lvl8pPr marL="3200400" algn="l" defTabSz="914400" rtl="0" eaLnBrk="1" latinLnBrk="0" hangingPunct="1"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8pPr>
                <a:lvl9pPr marL="3657600" algn="l" defTabSz="914400" rtl="0" eaLnBrk="1" latinLnBrk="0" hangingPunct="1"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9pPr>
              </a:lstStyle>
              <a:p>
                <a:pPr algn="ctr" eaLnBrk="1" hangingPunct="1">
                  <a:lnSpc>
                    <a:spcPct val="120000"/>
                  </a:lnSpc>
                  <a:spcBef>
                    <a:spcPct val="50000"/>
                  </a:spcBef>
                  <a:spcAft>
                    <a:spcPct val="50000"/>
                  </a:spcAft>
                </a:pPr>
                <a:r>
                  <a:rPr lang="zh-TW" altLang="en-US" sz="1300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擬</a:t>
                </a:r>
                <a:r>
                  <a:rPr lang="zh-CN" altLang="en-US" sz="1300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訂</a:t>
                </a:r>
                <a:r>
                  <a:rPr lang="zh-TW" altLang="en-US" sz="1300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都市更新事業計畫及</a:t>
                </a:r>
                <a:r>
                  <a:rPr lang="zh-CN" altLang="en-US" sz="1300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報核</a:t>
                </a:r>
                <a:endParaRPr lang="zh-TW" altLang="en-US" sz="13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3" name="Text Box 9"/>
              <p:cNvSpPr txBox="1">
                <a:spLocks noChangeArrowheads="1"/>
              </p:cNvSpPr>
              <p:nvPr/>
            </p:nvSpPr>
            <p:spPr bwMode="auto">
              <a:xfrm>
                <a:off x="2724507" y="2404278"/>
                <a:ext cx="3276000" cy="332399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5pPr>
                <a:lvl6pPr marL="2286000" algn="l" defTabSz="914400" rtl="0" eaLnBrk="1" latinLnBrk="0" hangingPunct="1"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6pPr>
                <a:lvl7pPr marL="2743200" algn="l" defTabSz="914400" rtl="0" eaLnBrk="1" latinLnBrk="0" hangingPunct="1"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7pPr>
                <a:lvl8pPr marL="3200400" algn="l" defTabSz="914400" rtl="0" eaLnBrk="1" latinLnBrk="0" hangingPunct="1"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8pPr>
                <a:lvl9pPr marL="3657600" algn="l" defTabSz="914400" rtl="0" eaLnBrk="1" latinLnBrk="0" hangingPunct="1"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9pPr>
              </a:lstStyle>
              <a:p>
                <a:pPr algn="ctr" eaLnBrk="1" hangingPunct="1">
                  <a:lnSpc>
                    <a:spcPct val="120000"/>
                  </a:lnSpc>
                  <a:spcBef>
                    <a:spcPct val="50000"/>
                  </a:spcBef>
                  <a:spcAft>
                    <a:spcPct val="50000"/>
                  </a:spcAft>
                </a:pPr>
                <a:r>
                  <a:rPr lang="zh-CN" altLang="en-US" sz="1300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都市更新事業計畫幹事會</a:t>
                </a:r>
                <a:endParaRPr lang="zh-TW" altLang="en-US" sz="13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4" name="Text Box 9"/>
              <p:cNvSpPr txBox="1">
                <a:spLocks noChangeArrowheads="1"/>
              </p:cNvSpPr>
              <p:nvPr/>
            </p:nvSpPr>
            <p:spPr bwMode="auto">
              <a:xfrm>
                <a:off x="2724507" y="3030015"/>
                <a:ext cx="3276000" cy="332399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5pPr>
                <a:lvl6pPr marL="2286000" algn="l" defTabSz="914400" rtl="0" eaLnBrk="1" latinLnBrk="0" hangingPunct="1"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6pPr>
                <a:lvl7pPr marL="2743200" algn="l" defTabSz="914400" rtl="0" eaLnBrk="1" latinLnBrk="0" hangingPunct="1"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7pPr>
                <a:lvl8pPr marL="3200400" algn="l" defTabSz="914400" rtl="0" eaLnBrk="1" latinLnBrk="0" hangingPunct="1"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8pPr>
                <a:lvl9pPr marL="3657600" algn="l" defTabSz="914400" rtl="0" eaLnBrk="1" latinLnBrk="0" hangingPunct="1"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9pPr>
              </a:lstStyle>
              <a:p>
                <a:pPr algn="ctr" eaLnBrk="1" hangingPunct="1">
                  <a:lnSpc>
                    <a:spcPct val="120000"/>
                  </a:lnSpc>
                  <a:spcBef>
                    <a:spcPct val="50000"/>
                  </a:spcBef>
                  <a:spcAft>
                    <a:spcPct val="50000"/>
                  </a:spcAft>
                </a:pPr>
                <a:r>
                  <a:rPr lang="zh-CN" altLang="en-US" sz="1300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都市更新事業計畫審議會審議及核定</a:t>
                </a:r>
                <a:endParaRPr lang="zh-TW" altLang="en-US" sz="13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7" name="Text Box 11"/>
              <p:cNvSpPr txBox="1">
                <a:spLocks noChangeArrowheads="1"/>
              </p:cNvSpPr>
              <p:nvPr/>
            </p:nvSpPr>
            <p:spPr bwMode="auto">
              <a:xfrm>
                <a:off x="1727553" y="2715744"/>
                <a:ext cx="581422" cy="293863"/>
              </a:xfrm>
              <a:prstGeom prst="rect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5pPr>
                <a:lvl6pPr marL="2286000" algn="l" defTabSz="914400" rtl="0" eaLnBrk="1" latinLnBrk="0" hangingPunct="1"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6pPr>
                <a:lvl7pPr marL="2743200" algn="l" defTabSz="914400" rtl="0" eaLnBrk="1" latinLnBrk="0" hangingPunct="1"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7pPr>
                <a:lvl8pPr marL="3200400" algn="l" defTabSz="914400" rtl="0" eaLnBrk="1" latinLnBrk="0" hangingPunct="1"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8pPr>
                <a:lvl9pPr marL="3657600" algn="l" defTabSz="914400" rtl="0" eaLnBrk="1" latinLnBrk="0" hangingPunct="1"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9pPr>
              </a:lstStyle>
              <a:p>
                <a:pPr algn="ctr" eaLnBrk="1" hangingPunct="1">
                  <a:lnSpc>
                    <a:spcPct val="120000"/>
                  </a:lnSpc>
                  <a:spcBef>
                    <a:spcPct val="50000"/>
                  </a:spcBef>
                  <a:spcAft>
                    <a:spcPct val="50000"/>
                  </a:spcAft>
                </a:pPr>
                <a:r>
                  <a:rPr lang="zh-CN" altLang="en-US" sz="12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聽證</a:t>
                </a:r>
                <a:endParaRPr lang="zh-TW" altLang="en-US" sz="12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2" name="Text Box 9"/>
              <p:cNvSpPr txBox="1">
                <a:spLocks noChangeArrowheads="1"/>
              </p:cNvSpPr>
              <p:nvPr/>
            </p:nvSpPr>
            <p:spPr bwMode="auto">
              <a:xfrm>
                <a:off x="2724507" y="3556511"/>
                <a:ext cx="3276000" cy="332399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5pPr>
                <a:lvl6pPr marL="2286000" algn="l" defTabSz="914400" rtl="0" eaLnBrk="1" latinLnBrk="0" hangingPunct="1"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6pPr>
                <a:lvl7pPr marL="2743200" algn="l" defTabSz="914400" rtl="0" eaLnBrk="1" latinLnBrk="0" hangingPunct="1"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7pPr>
                <a:lvl8pPr marL="3200400" algn="l" defTabSz="914400" rtl="0" eaLnBrk="1" latinLnBrk="0" hangingPunct="1"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8pPr>
                <a:lvl9pPr marL="3657600" algn="l" defTabSz="914400" rtl="0" eaLnBrk="1" latinLnBrk="0" hangingPunct="1"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9pPr>
              </a:lstStyle>
              <a:p>
                <a:pPr algn="ctr" eaLnBrk="1" hangingPunct="1">
                  <a:lnSpc>
                    <a:spcPct val="120000"/>
                  </a:lnSpc>
                  <a:spcBef>
                    <a:spcPct val="50000"/>
                  </a:spcBef>
                  <a:spcAft>
                    <a:spcPct val="50000"/>
                  </a:spcAft>
                </a:pPr>
                <a:r>
                  <a:rPr lang="zh-TW" altLang="en-US" sz="13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擬</a:t>
                </a:r>
                <a:r>
                  <a:rPr lang="zh-CN" altLang="en-US" sz="13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訂</a:t>
                </a:r>
                <a:r>
                  <a:rPr lang="zh-TW" altLang="en-US" sz="13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都市更新權利變換計畫</a:t>
                </a:r>
              </a:p>
            </p:txBody>
          </p:sp>
          <p:sp>
            <p:nvSpPr>
              <p:cNvPr id="45" name="Text Box 9"/>
              <p:cNvSpPr txBox="1">
                <a:spLocks noChangeArrowheads="1"/>
              </p:cNvSpPr>
              <p:nvPr/>
            </p:nvSpPr>
            <p:spPr bwMode="auto">
              <a:xfrm>
                <a:off x="2724507" y="4080529"/>
                <a:ext cx="3276000" cy="332399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5pPr>
                <a:lvl6pPr marL="2286000" algn="l" defTabSz="914400" rtl="0" eaLnBrk="1" latinLnBrk="0" hangingPunct="1"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6pPr>
                <a:lvl7pPr marL="2743200" algn="l" defTabSz="914400" rtl="0" eaLnBrk="1" latinLnBrk="0" hangingPunct="1"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7pPr>
                <a:lvl8pPr marL="3200400" algn="l" defTabSz="914400" rtl="0" eaLnBrk="1" latinLnBrk="0" hangingPunct="1"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8pPr>
                <a:lvl9pPr marL="3657600" algn="l" defTabSz="914400" rtl="0" eaLnBrk="1" latinLnBrk="0" hangingPunct="1"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9pPr>
              </a:lstStyle>
              <a:p>
                <a:pPr algn="ctr" eaLnBrk="1" hangingPunct="1">
                  <a:lnSpc>
                    <a:spcPct val="120000"/>
                  </a:lnSpc>
                  <a:spcBef>
                    <a:spcPct val="50000"/>
                  </a:spcBef>
                  <a:spcAft>
                    <a:spcPct val="50000"/>
                  </a:spcAft>
                </a:pPr>
                <a:r>
                  <a:rPr lang="zh-CN" altLang="en-US" sz="13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都市更新權利變換計畫權利變換小組會議</a:t>
                </a:r>
                <a:endParaRPr lang="zh-TW" altLang="en-US" sz="13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6" name="Text Box 9"/>
              <p:cNvSpPr txBox="1">
                <a:spLocks noChangeArrowheads="1"/>
              </p:cNvSpPr>
              <p:nvPr/>
            </p:nvSpPr>
            <p:spPr bwMode="auto">
              <a:xfrm>
                <a:off x="2724507" y="4658347"/>
                <a:ext cx="3276000" cy="332399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5pPr>
                <a:lvl6pPr marL="2286000" algn="l" defTabSz="914400" rtl="0" eaLnBrk="1" latinLnBrk="0" hangingPunct="1"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6pPr>
                <a:lvl7pPr marL="2743200" algn="l" defTabSz="914400" rtl="0" eaLnBrk="1" latinLnBrk="0" hangingPunct="1"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7pPr>
                <a:lvl8pPr marL="3200400" algn="l" defTabSz="914400" rtl="0" eaLnBrk="1" latinLnBrk="0" hangingPunct="1"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8pPr>
                <a:lvl9pPr marL="3657600" algn="l" defTabSz="914400" rtl="0" eaLnBrk="1" latinLnBrk="0" hangingPunct="1"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9pPr>
              </a:lstStyle>
              <a:p>
                <a:pPr algn="ctr" eaLnBrk="1" hangingPunct="1">
                  <a:lnSpc>
                    <a:spcPct val="120000"/>
                  </a:lnSpc>
                  <a:spcBef>
                    <a:spcPct val="50000"/>
                  </a:spcBef>
                  <a:spcAft>
                    <a:spcPct val="50000"/>
                  </a:spcAft>
                </a:pPr>
                <a:r>
                  <a:rPr lang="zh-CN" altLang="en-US" sz="13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都市更新權利變換計畫審議會審議及核定</a:t>
                </a:r>
                <a:endParaRPr lang="zh-TW" altLang="en-US" sz="13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8" name="Text Box 11"/>
              <p:cNvSpPr txBox="1">
                <a:spLocks noChangeArrowheads="1"/>
              </p:cNvSpPr>
              <p:nvPr/>
            </p:nvSpPr>
            <p:spPr bwMode="auto">
              <a:xfrm>
                <a:off x="6350127" y="4332768"/>
                <a:ext cx="581422" cy="293863"/>
              </a:xfrm>
              <a:prstGeom prst="rect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5pPr>
                <a:lvl6pPr marL="2286000" algn="l" defTabSz="914400" rtl="0" eaLnBrk="1" latinLnBrk="0" hangingPunct="1"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6pPr>
                <a:lvl7pPr marL="2743200" algn="l" defTabSz="914400" rtl="0" eaLnBrk="1" latinLnBrk="0" hangingPunct="1"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7pPr>
                <a:lvl8pPr marL="3200400" algn="l" defTabSz="914400" rtl="0" eaLnBrk="1" latinLnBrk="0" hangingPunct="1"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8pPr>
                <a:lvl9pPr marL="3657600" algn="l" defTabSz="914400" rtl="0" eaLnBrk="1" latinLnBrk="0" hangingPunct="1">
                  <a:defRPr kumimoji="1" b="1" kern="1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  <a:cs typeface="+mn-cs"/>
                  </a:defRPr>
                </a:lvl9pPr>
              </a:lstStyle>
              <a:p>
                <a:pPr algn="ctr" eaLnBrk="1" hangingPunct="1">
                  <a:lnSpc>
                    <a:spcPct val="120000"/>
                  </a:lnSpc>
                  <a:spcBef>
                    <a:spcPct val="50000"/>
                  </a:spcBef>
                  <a:spcAft>
                    <a:spcPct val="50000"/>
                  </a:spcAft>
                </a:pPr>
                <a:r>
                  <a:rPr lang="zh-CN" altLang="en-US" sz="12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聽證</a:t>
                </a:r>
                <a:endParaRPr lang="zh-TW" altLang="en-US" sz="12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cxnSp>
            <p:nvCxnSpPr>
              <p:cNvPr id="8" name="直線單箭頭接點 7"/>
              <p:cNvCxnSpPr/>
              <p:nvPr/>
            </p:nvCxnSpPr>
            <p:spPr>
              <a:xfrm>
                <a:off x="4362507" y="1712537"/>
                <a:ext cx="0" cy="187541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線單箭頭接點 48"/>
              <p:cNvCxnSpPr/>
              <p:nvPr/>
            </p:nvCxnSpPr>
            <p:spPr>
              <a:xfrm>
                <a:off x="4362507" y="2223241"/>
                <a:ext cx="0" cy="187541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線單箭頭接點 49"/>
              <p:cNvCxnSpPr/>
              <p:nvPr/>
            </p:nvCxnSpPr>
            <p:spPr>
              <a:xfrm>
                <a:off x="4362507" y="2736676"/>
                <a:ext cx="0" cy="2880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線單箭頭接點 50"/>
              <p:cNvCxnSpPr/>
              <p:nvPr/>
            </p:nvCxnSpPr>
            <p:spPr>
              <a:xfrm>
                <a:off x="4362507" y="3362414"/>
                <a:ext cx="0" cy="187541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線單箭頭接點 51"/>
              <p:cNvCxnSpPr/>
              <p:nvPr/>
            </p:nvCxnSpPr>
            <p:spPr>
              <a:xfrm>
                <a:off x="4362507" y="3888910"/>
                <a:ext cx="0" cy="187541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線單箭頭接點 53"/>
              <p:cNvCxnSpPr/>
              <p:nvPr/>
            </p:nvCxnSpPr>
            <p:spPr>
              <a:xfrm>
                <a:off x="4362507" y="4412928"/>
                <a:ext cx="0" cy="2520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線單箭頭接點 54"/>
              <p:cNvCxnSpPr/>
              <p:nvPr/>
            </p:nvCxnSpPr>
            <p:spPr>
              <a:xfrm>
                <a:off x="4362507" y="4990746"/>
                <a:ext cx="0" cy="187541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線單箭頭接點 55"/>
              <p:cNvCxnSpPr/>
              <p:nvPr/>
            </p:nvCxnSpPr>
            <p:spPr>
              <a:xfrm>
                <a:off x="4362507" y="5524000"/>
                <a:ext cx="0" cy="187541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線單箭頭接點 56"/>
              <p:cNvCxnSpPr/>
              <p:nvPr/>
            </p:nvCxnSpPr>
            <p:spPr>
              <a:xfrm>
                <a:off x="4362507" y="6040379"/>
                <a:ext cx="0" cy="187541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線單箭頭接點 61"/>
              <p:cNvCxnSpPr/>
              <p:nvPr/>
            </p:nvCxnSpPr>
            <p:spPr>
              <a:xfrm>
                <a:off x="2308975" y="2868092"/>
                <a:ext cx="1980000" cy="49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直線單箭頭接點 62"/>
              <p:cNvCxnSpPr/>
              <p:nvPr/>
            </p:nvCxnSpPr>
            <p:spPr>
              <a:xfrm>
                <a:off x="4362507" y="4497660"/>
                <a:ext cx="1980000" cy="49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2" name="群組 71"/>
            <p:cNvGrpSpPr/>
            <p:nvPr/>
          </p:nvGrpSpPr>
          <p:grpSpPr>
            <a:xfrm>
              <a:off x="6035513" y="1852819"/>
              <a:ext cx="1620958" cy="891217"/>
              <a:chOff x="6529961" y="1841265"/>
              <a:chExt cx="1620958" cy="891217"/>
            </a:xfrm>
          </p:grpSpPr>
          <p:sp>
            <p:nvSpPr>
              <p:cNvPr id="68" name="文字方塊 67"/>
              <p:cNvSpPr txBox="1"/>
              <p:nvPr/>
            </p:nvSpPr>
            <p:spPr>
              <a:xfrm>
                <a:off x="6529962" y="1841265"/>
                <a:ext cx="1620957" cy="3231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500" b="1" dirty="0">
                    <a:solidFill>
                      <a:schemeClr val="accent2">
                        <a:lumMod val="7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自辦公聽會</a:t>
                </a:r>
                <a:endParaRPr lang="zh-TW" altLang="en-US" sz="1500" b="1" dirty="0">
                  <a:solidFill>
                    <a:schemeClr val="accent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69" name="文字方塊 68"/>
              <p:cNvSpPr txBox="1"/>
              <p:nvPr/>
            </p:nvSpPr>
            <p:spPr>
              <a:xfrm>
                <a:off x="6529961" y="2178484"/>
                <a:ext cx="1620958" cy="55399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500" b="1" dirty="0">
                    <a:solidFill>
                      <a:schemeClr val="accent2">
                        <a:lumMod val="7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於公開展覽期間</a:t>
                </a:r>
                <a:endParaRPr lang="en-US" altLang="zh-CN" sz="1500" b="1" dirty="0">
                  <a:solidFill>
                    <a:schemeClr val="accent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r>
                  <a:rPr lang="zh-CN" altLang="en-US" sz="1500" b="1" dirty="0">
                    <a:solidFill>
                      <a:schemeClr val="accent2">
                        <a:lumMod val="7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舉辦公辦公聽會</a:t>
                </a:r>
                <a:endParaRPr lang="zh-TW" altLang="en-US" sz="1500" b="1" dirty="0">
                  <a:solidFill>
                    <a:schemeClr val="accent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cxnSp>
          <p:nvCxnSpPr>
            <p:cNvPr id="71" name="直線單箭頭接點 70"/>
            <p:cNvCxnSpPr/>
            <p:nvPr/>
          </p:nvCxnSpPr>
          <p:spPr>
            <a:xfrm flipH="1">
              <a:off x="5045041" y="2191757"/>
              <a:ext cx="9720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Rectangle 34"/>
          <p:cNvSpPr>
            <a:spLocks noChangeArrowheads="1"/>
          </p:cNvSpPr>
          <p:nvPr/>
        </p:nvSpPr>
        <p:spPr bwMode="auto">
          <a:xfrm>
            <a:off x="489555" y="875000"/>
            <a:ext cx="352742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9pPr>
          </a:lstStyle>
          <a:p>
            <a:pPr marL="342900" indent="-342900" algn="just" eaLnBrk="1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990000"/>
              </a:buClr>
              <a:buFont typeface="Wingdings" pitchFamily="2" charset="2"/>
              <a:buChar char="r"/>
            </a:pPr>
            <a:r>
              <a:rPr lang="zh-CN" altLang="en-US" sz="2400" dirty="0">
                <a:solidFill>
                  <a:srgbClr val="99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都市更新程序</a:t>
            </a:r>
          </a:p>
        </p:txBody>
      </p:sp>
      <p:sp>
        <p:nvSpPr>
          <p:cNvPr id="53" name="頁尾版面配置區 14"/>
          <p:cNvSpPr>
            <a:spLocks noGrp="1"/>
          </p:cNvSpPr>
          <p:nvPr>
            <p:ph type="ftr" sz="quarter" idx="11"/>
          </p:nvPr>
        </p:nvSpPr>
        <p:spPr>
          <a:xfrm>
            <a:off x="7087151" y="202535"/>
            <a:ext cx="1893455" cy="273844"/>
          </a:xfrm>
        </p:spPr>
        <p:txBody>
          <a:bodyPr/>
          <a:lstStyle/>
          <a:p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大同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區</a:t>
            </a:r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玉泉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段都更案   </a:t>
            </a:r>
          </a:p>
        </p:txBody>
      </p:sp>
    </p:spTree>
    <p:extLst>
      <p:ext uri="{BB962C8B-B14F-4D97-AF65-F5344CB8AC3E}">
        <p14:creationId xmlns:p14="http://schemas.microsoft.com/office/powerpoint/2010/main" val="34354109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接點 4"/>
          <p:cNvCxnSpPr/>
          <p:nvPr/>
        </p:nvCxnSpPr>
        <p:spPr>
          <a:xfrm>
            <a:off x="2412261" y="460504"/>
            <a:ext cx="6264000" cy="15875"/>
          </a:xfrm>
          <a:prstGeom prst="line">
            <a:avLst/>
          </a:prstGeom>
          <a:ln>
            <a:solidFill>
              <a:srgbClr val="D1C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群組 20"/>
          <p:cNvGrpSpPr/>
          <p:nvPr/>
        </p:nvGrpSpPr>
        <p:grpSpPr>
          <a:xfrm>
            <a:off x="325497" y="157447"/>
            <a:ext cx="6084827" cy="605686"/>
            <a:chOff x="325498" y="157447"/>
            <a:chExt cx="2088002" cy="605686"/>
          </a:xfrm>
        </p:grpSpPr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500" y="166683"/>
              <a:ext cx="2088000" cy="589733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7" name="圓角矩形 16"/>
            <p:cNvSpPr/>
            <p:nvPr/>
          </p:nvSpPr>
          <p:spPr>
            <a:xfrm>
              <a:off x="325498" y="157447"/>
              <a:ext cx="2086763" cy="605686"/>
            </a:xfrm>
            <a:prstGeom prst="roundRect">
              <a:avLst/>
            </a:prstGeom>
            <a:noFill/>
            <a:ln w="76200">
              <a:solidFill>
                <a:srgbClr val="CEC9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7600950" y="6584156"/>
            <a:ext cx="1543050" cy="273844"/>
          </a:xfrm>
        </p:spPr>
        <p:txBody>
          <a:bodyPr/>
          <a:lstStyle/>
          <a:p>
            <a:fld id="{F47CEAE1-C982-4D7B-9E1A-CEEB45A21EB1}" type="slidenum">
              <a:rPr lang="zh-TW" altLang="en-US" smtClean="0"/>
              <a:pPr/>
              <a:t>15</a:t>
            </a:fld>
            <a:endParaRPr lang="zh-TW" altLang="en-US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495300" y="202325"/>
            <a:ext cx="6287506" cy="527827"/>
          </a:xfrm>
          <a:prstGeom prst="rect">
            <a:avLst/>
          </a:prstGeom>
          <a:noFill/>
        </p:spPr>
        <p:txBody>
          <a:bodyPr wrap="square" lIns="96001" tIns="48001" rIns="96001" bIns="48001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1pPr>
            <a:lvl2pPr marL="639763" indent="-182563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1279525" indent="-365125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919288" indent="-547688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2559050" indent="-73025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 marL="376669" indent="-376669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defRPr/>
            </a:pPr>
            <a:r>
              <a:rPr kumimoji="0" lang="zh-TW" altLang="en-US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三、都市更新程序與預定進度</a:t>
            </a:r>
          </a:p>
        </p:txBody>
      </p:sp>
      <p:sp>
        <p:nvSpPr>
          <p:cNvPr id="75" name="Rectangle 34"/>
          <p:cNvSpPr>
            <a:spLocks noChangeArrowheads="1"/>
          </p:cNvSpPr>
          <p:nvPr/>
        </p:nvSpPr>
        <p:spPr bwMode="auto">
          <a:xfrm>
            <a:off x="489555" y="875000"/>
            <a:ext cx="352742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9pPr>
          </a:lstStyle>
          <a:p>
            <a:pPr marL="342900" indent="-342900" algn="just" eaLnBrk="1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990000"/>
              </a:buClr>
              <a:buFont typeface="Wingdings" pitchFamily="2" charset="2"/>
              <a:buChar char="r"/>
            </a:pPr>
            <a:r>
              <a:rPr lang="zh-TW" altLang="en-US" sz="2400" dirty="0">
                <a:solidFill>
                  <a:srgbClr val="99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預定實施進度</a:t>
            </a:r>
          </a:p>
        </p:txBody>
      </p:sp>
      <p:graphicFrame>
        <p:nvGraphicFramePr>
          <p:cNvPr id="59" name="Group 5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6494083"/>
              </p:ext>
            </p:extLst>
          </p:nvPr>
        </p:nvGraphicFramePr>
        <p:xfrm>
          <a:off x="595917" y="1499630"/>
          <a:ext cx="7291939" cy="4938208"/>
        </p:xfrm>
        <a:graphic>
          <a:graphicData uri="http://schemas.openxmlformats.org/drawingml/2006/table">
            <a:tbl>
              <a:tblPr/>
              <a:tblGrid>
                <a:gridCol w="8803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95220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5934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0">
                <a:tc gridSpan="2"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990000"/>
                        </a:buClr>
                        <a:buFont typeface="Wingdings" panose="05000000000000000000" pitchFamily="2" charset="2"/>
                        <a:defRPr kumimoji="1" b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0000CC"/>
                        </a:buClr>
                        <a:buSzPct val="75000"/>
                        <a:buFont typeface="Wingdings" panose="05000000000000000000" pitchFamily="2" charset="2"/>
                        <a:defRPr kumimoji="1" b="1">
                          <a:solidFill>
                            <a:srgbClr val="99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990000"/>
                        </a:buClr>
                        <a:buFont typeface="Wingdings" panose="05000000000000000000" pitchFamily="2" charset="2"/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華康中黑體" panose="020B0509000000000000" pitchFamily="49" charset="-120"/>
                          <a:cs typeface="Arial" panose="020B0604020202020204" pitchFamily="34" charset="0"/>
                        </a:rPr>
                        <a:t>時程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華康中黑體" panose="020B0509000000000000" pitchFamily="49" charset="-120"/>
                          <a:cs typeface="Arial" panose="020B0604020202020204" pitchFamily="34" charset="0"/>
                        </a:rPr>
                        <a:t>作業項目　</a:t>
                      </a:r>
                    </a:p>
                  </a:txBody>
                  <a:tcPr marL="91458" marR="91458" marT="45736" marB="4573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990000"/>
                        </a:buClr>
                        <a:buFont typeface="Wingdings" panose="05000000000000000000" pitchFamily="2" charset="2"/>
                        <a:defRPr kumimoji="1" b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0000CC"/>
                        </a:buClr>
                        <a:buSzPct val="75000"/>
                        <a:buFont typeface="Wingdings" panose="05000000000000000000" pitchFamily="2" charset="2"/>
                        <a:defRPr kumimoji="1" b="1">
                          <a:solidFill>
                            <a:srgbClr val="99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990000"/>
                        </a:buClr>
                        <a:buFont typeface="Wingdings" panose="05000000000000000000" pitchFamily="2" charset="2"/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華康中黑體" panose="020B0509000000000000" pitchFamily="49" charset="-120"/>
                        </a:rPr>
                        <a:t>預計時間</a:t>
                      </a:r>
                      <a:r>
                        <a:rPr kumimoji="1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華康中黑體" panose="020B0509000000000000" pitchFamily="49" charset="-120"/>
                        </a:rPr>
                        <a:t>(</a:t>
                      </a:r>
                      <a:r>
                        <a:rPr kumimoji="1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華康中黑體" panose="020B0509000000000000" pitchFamily="49" charset="-120"/>
                        </a:rPr>
                        <a:t>月</a:t>
                      </a:r>
                      <a:r>
                        <a:rPr kumimoji="1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華康中黑體" panose="020B0509000000000000" pitchFamily="49" charset="-120"/>
                        </a:rPr>
                        <a:t>)</a:t>
                      </a:r>
                      <a:endParaRPr kumimoji="1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華康中黑體" panose="020B0509000000000000" pitchFamily="49" charset="-120"/>
                      </a:endParaRPr>
                    </a:p>
                  </a:txBody>
                  <a:tcPr marL="91458" marR="91458" marT="45736" marB="4573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 rowSpan="7"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990000"/>
                        </a:buClr>
                        <a:buFont typeface="Wingdings" panose="05000000000000000000" pitchFamily="2" charset="2"/>
                        <a:defRPr kumimoji="1" b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0000CC"/>
                        </a:buClr>
                        <a:buSzPct val="75000"/>
                        <a:buFont typeface="Wingdings" panose="05000000000000000000" pitchFamily="2" charset="2"/>
                        <a:defRPr kumimoji="1" b="1">
                          <a:solidFill>
                            <a:srgbClr val="99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990000"/>
                        </a:buClr>
                        <a:buFont typeface="Wingdings" panose="05000000000000000000" pitchFamily="2" charset="2"/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華康中黑體" panose="020B0509000000000000" pitchFamily="49" charset="-120"/>
                        </a:rPr>
                        <a:t>（一）</a:t>
                      </a:r>
                    </a:p>
                  </a:txBody>
                  <a:tcPr marL="91458" marR="91458" marT="45736" marB="4573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990000"/>
                        </a:buClr>
                        <a:buFont typeface="Wingdings" panose="05000000000000000000" pitchFamily="2" charset="2"/>
                        <a:defRPr kumimoji="1" b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0000CC"/>
                        </a:buClr>
                        <a:buSzPct val="75000"/>
                        <a:buFont typeface="Wingdings" panose="05000000000000000000" pitchFamily="2" charset="2"/>
                        <a:defRPr kumimoji="1" b="1">
                          <a:solidFill>
                            <a:srgbClr val="99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990000"/>
                        </a:buClr>
                        <a:buFont typeface="Wingdings" panose="05000000000000000000" pitchFamily="2" charset="2"/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華康中黑體" panose="020B0509000000000000" pitchFamily="49" charset="-120"/>
                          <a:cs typeface="Arial" panose="020B0604020202020204" pitchFamily="34" charset="0"/>
                        </a:rPr>
                        <a:t>1.</a:t>
                      </a:r>
                      <a:r>
                        <a:rPr kumimoji="1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華康中黑體" panose="020B0509000000000000" pitchFamily="49" charset="-120"/>
                          <a:cs typeface="Arial" panose="020B0604020202020204" pitchFamily="34" charset="0"/>
                        </a:rPr>
                        <a:t>擬</a:t>
                      </a:r>
                      <a:r>
                        <a:rPr kumimoji="1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華康中黑體" panose="020B0509000000000000" pitchFamily="49" charset="-120"/>
                          <a:cs typeface="Arial" panose="020B0604020202020204" pitchFamily="34" charset="0"/>
                        </a:rPr>
                        <a:t>訂</a:t>
                      </a:r>
                      <a:r>
                        <a:rPr kumimoji="1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華康中黑體" panose="020B0509000000000000" pitchFamily="49" charset="-120"/>
                          <a:cs typeface="Arial" panose="020B0604020202020204" pitchFamily="34" charset="0"/>
                        </a:rPr>
                        <a:t>都市更新事業計畫</a:t>
                      </a:r>
                    </a:p>
                  </a:txBody>
                  <a:tcPr marL="91458" marR="91458" marT="45736" marB="4573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990000"/>
                        </a:buClr>
                        <a:buFont typeface="Wingdings" panose="05000000000000000000" pitchFamily="2" charset="2"/>
                        <a:defRPr kumimoji="1" b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0000CC"/>
                        </a:buClr>
                        <a:buSzPct val="75000"/>
                        <a:buFont typeface="Wingdings" panose="05000000000000000000" pitchFamily="2" charset="2"/>
                        <a:defRPr kumimoji="1" b="1">
                          <a:solidFill>
                            <a:srgbClr val="99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990000"/>
                        </a:buClr>
                        <a:buFont typeface="Wingdings" panose="05000000000000000000" pitchFamily="2" charset="2"/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華康中黑體" panose="020B0509000000000000" pitchFamily="49" charset="-120"/>
                          <a:cs typeface="Arial" panose="020B0604020202020204" pitchFamily="34" charset="0"/>
                        </a:rPr>
                        <a:t>3</a:t>
                      </a:r>
                      <a:endParaRPr kumimoji="1" lang="en-US" altLang="zh-TW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華康中黑體" panose="020B0509000000000000" pitchFamily="49" charset="-120"/>
                        <a:cs typeface="Arial" panose="020B0604020202020204" pitchFamily="34" charset="0"/>
                      </a:endParaRPr>
                    </a:p>
                  </a:txBody>
                  <a:tcPr marL="91458" marR="91458" marT="45736" marB="4573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990000"/>
                        </a:buClr>
                        <a:buFont typeface="Wingdings" panose="05000000000000000000" pitchFamily="2" charset="2"/>
                        <a:defRPr kumimoji="1" b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0000CC"/>
                        </a:buClr>
                        <a:buSzPct val="75000"/>
                        <a:buFont typeface="Wingdings" panose="05000000000000000000" pitchFamily="2" charset="2"/>
                        <a:defRPr kumimoji="1" b="1">
                          <a:solidFill>
                            <a:srgbClr val="99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990000"/>
                        </a:buClr>
                        <a:buFont typeface="Wingdings" panose="05000000000000000000" pitchFamily="2" charset="2"/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華康中黑體" panose="020B0509000000000000" pitchFamily="49" charset="-120"/>
                          <a:cs typeface="Arial" panose="020B0604020202020204" pitchFamily="34" charset="0"/>
                        </a:rPr>
                        <a:t>2.</a:t>
                      </a:r>
                      <a:r>
                        <a:rPr kumimoji="1" lang="zh-TW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華康中黑體" panose="020B0509000000000000" pitchFamily="49" charset="-120"/>
                          <a:cs typeface="Arial" panose="020B0604020202020204" pitchFamily="34" charset="0"/>
                        </a:rPr>
                        <a:t>都市更新事業計畫公聽會</a:t>
                      </a:r>
                    </a:p>
                  </a:txBody>
                  <a:tcPr marL="91458" marR="91458" marT="45736" marB="4573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990000"/>
                        </a:buClr>
                        <a:buFont typeface="Wingdings" panose="05000000000000000000" pitchFamily="2" charset="2"/>
                        <a:defRPr kumimoji="1" b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0000CC"/>
                        </a:buClr>
                        <a:buSzPct val="75000"/>
                        <a:buFont typeface="Wingdings" panose="05000000000000000000" pitchFamily="2" charset="2"/>
                        <a:defRPr kumimoji="1" b="1">
                          <a:solidFill>
                            <a:srgbClr val="99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990000"/>
                        </a:buClr>
                        <a:buFont typeface="Wingdings" panose="05000000000000000000" pitchFamily="2" charset="2"/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華康中黑體" panose="020B0509000000000000" pitchFamily="49" charset="-120"/>
                          <a:cs typeface="Arial" panose="020B0604020202020204" pitchFamily="34" charset="0"/>
                        </a:rPr>
                        <a:t>2</a:t>
                      </a:r>
                      <a:endParaRPr kumimoji="1" lang="en-US" altLang="zh-TW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華康中黑體" panose="020B0509000000000000" pitchFamily="49" charset="-120"/>
                        <a:cs typeface="Arial" panose="020B0604020202020204" pitchFamily="34" charset="0"/>
                      </a:endParaRPr>
                    </a:p>
                  </a:txBody>
                  <a:tcPr marL="91458" marR="91458" marT="45736" marB="4573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990000"/>
                        </a:buClr>
                        <a:buFont typeface="Wingdings" panose="05000000000000000000" pitchFamily="2" charset="2"/>
                        <a:defRPr kumimoji="1" b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0000CC"/>
                        </a:buClr>
                        <a:buSzPct val="75000"/>
                        <a:buFont typeface="Wingdings" panose="05000000000000000000" pitchFamily="2" charset="2"/>
                        <a:defRPr kumimoji="1" b="1">
                          <a:solidFill>
                            <a:srgbClr val="99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990000"/>
                        </a:buClr>
                        <a:buFont typeface="Wingdings" panose="05000000000000000000" pitchFamily="2" charset="2"/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華康中黑體" panose="020B0509000000000000" pitchFamily="49" charset="-120"/>
                          <a:cs typeface="Arial" panose="020B0604020202020204" pitchFamily="34" charset="0"/>
                        </a:rPr>
                        <a:t>3.</a:t>
                      </a:r>
                      <a:r>
                        <a:rPr kumimoji="1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華康中黑體" panose="020B0509000000000000" pitchFamily="49" charset="-120"/>
                          <a:cs typeface="Arial" panose="020B0604020202020204" pitchFamily="34" charset="0"/>
                        </a:rPr>
                        <a:t>幹事會審查</a:t>
                      </a:r>
                    </a:p>
                  </a:txBody>
                  <a:tcPr marL="91458" marR="91458" marT="45736" marB="4573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990000"/>
                        </a:buClr>
                        <a:buFont typeface="Wingdings" panose="05000000000000000000" pitchFamily="2" charset="2"/>
                        <a:defRPr kumimoji="1" b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0000CC"/>
                        </a:buClr>
                        <a:buSzPct val="75000"/>
                        <a:buFont typeface="Wingdings" panose="05000000000000000000" pitchFamily="2" charset="2"/>
                        <a:defRPr kumimoji="1" b="1">
                          <a:solidFill>
                            <a:srgbClr val="99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990000"/>
                        </a:buClr>
                        <a:buFont typeface="Wingdings" panose="05000000000000000000" pitchFamily="2" charset="2"/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華康中黑體" panose="020B0509000000000000" pitchFamily="49" charset="-120"/>
                          <a:cs typeface="Arial" panose="020B0604020202020204" pitchFamily="34" charset="0"/>
                        </a:rPr>
                        <a:t>4</a:t>
                      </a:r>
                      <a:endParaRPr kumimoji="1" lang="en-US" altLang="zh-TW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華康中黑體" panose="020B0509000000000000" pitchFamily="49" charset="-120"/>
                        <a:cs typeface="Arial" panose="020B0604020202020204" pitchFamily="34" charset="0"/>
                      </a:endParaRPr>
                    </a:p>
                  </a:txBody>
                  <a:tcPr marL="91458" marR="91458" marT="45736" marB="4573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華康中黑體" panose="020B0509000000000000" pitchFamily="49" charset="-120"/>
                          <a:cs typeface="Arial" panose="020B0604020202020204" pitchFamily="34" charset="0"/>
                        </a:rPr>
                        <a:t>4.</a:t>
                      </a:r>
                      <a:r>
                        <a:rPr kumimoji="1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華康中黑體" panose="020B0509000000000000" pitchFamily="49" charset="-120"/>
                          <a:cs typeface="Arial" panose="020B0604020202020204" pitchFamily="34" charset="0"/>
                        </a:rPr>
                        <a:t>聽證</a:t>
                      </a:r>
                      <a:endParaRPr kumimoji="1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華康中黑體" panose="020B0509000000000000" pitchFamily="49" charset="-120"/>
                        <a:cs typeface="Arial" panose="020B0604020202020204" pitchFamily="34" charset="0"/>
                      </a:endParaRPr>
                    </a:p>
                  </a:txBody>
                  <a:tcPr marL="91458" marR="91458" marT="45736" marB="4573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華康中黑體" panose="020B0509000000000000" pitchFamily="49" charset="-120"/>
                          <a:cs typeface="Arial" panose="020B0604020202020204" pitchFamily="34" charset="0"/>
                        </a:rPr>
                        <a:t>2</a:t>
                      </a:r>
                      <a:endParaRPr kumimoji="1" lang="en-US" altLang="zh-TW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華康中黑體" panose="020B0509000000000000" pitchFamily="49" charset="-120"/>
                        <a:cs typeface="Arial" panose="020B0604020202020204" pitchFamily="34" charset="0"/>
                      </a:endParaRPr>
                    </a:p>
                  </a:txBody>
                  <a:tcPr marL="91458" marR="91458" marT="45736" marB="4573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990000"/>
                        </a:buClr>
                        <a:buFont typeface="Wingdings" panose="05000000000000000000" pitchFamily="2" charset="2"/>
                        <a:defRPr kumimoji="1" b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0000CC"/>
                        </a:buClr>
                        <a:buSzPct val="75000"/>
                        <a:buFont typeface="Wingdings" panose="05000000000000000000" pitchFamily="2" charset="2"/>
                        <a:defRPr kumimoji="1" b="1">
                          <a:solidFill>
                            <a:srgbClr val="99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990000"/>
                        </a:buClr>
                        <a:buFont typeface="Wingdings" panose="05000000000000000000" pitchFamily="2" charset="2"/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華康中黑體" panose="020B0509000000000000" pitchFamily="49" charset="-120"/>
                          <a:cs typeface="Arial" panose="020B0604020202020204" pitchFamily="34" charset="0"/>
                        </a:rPr>
                        <a:t>5</a:t>
                      </a:r>
                      <a:r>
                        <a:rPr kumimoji="1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華康中黑體" panose="020B0509000000000000" pitchFamily="49" charset="-120"/>
                          <a:cs typeface="Arial" panose="020B0604020202020204" pitchFamily="34" charset="0"/>
                        </a:rPr>
                        <a:t>.</a:t>
                      </a:r>
                      <a:r>
                        <a:rPr kumimoji="1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華康中黑體" panose="020B0509000000000000" pitchFamily="49" charset="-120"/>
                          <a:cs typeface="Arial" panose="020B0604020202020204" pitchFamily="34" charset="0"/>
                        </a:rPr>
                        <a:t>審議會審查與核定</a:t>
                      </a:r>
                    </a:p>
                  </a:txBody>
                  <a:tcPr marL="91458" marR="91458" marT="45736" marB="4573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990000"/>
                        </a:buClr>
                        <a:buFont typeface="Wingdings" panose="05000000000000000000" pitchFamily="2" charset="2"/>
                        <a:defRPr kumimoji="1" b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0000CC"/>
                        </a:buClr>
                        <a:buSzPct val="75000"/>
                        <a:buFont typeface="Wingdings" panose="05000000000000000000" pitchFamily="2" charset="2"/>
                        <a:defRPr kumimoji="1" b="1">
                          <a:solidFill>
                            <a:srgbClr val="99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990000"/>
                        </a:buClr>
                        <a:buFont typeface="Wingdings" panose="05000000000000000000" pitchFamily="2" charset="2"/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華康中黑體" panose="020B0509000000000000" pitchFamily="49" charset="-120"/>
                          <a:cs typeface="Arial" panose="020B0604020202020204" pitchFamily="34" charset="0"/>
                        </a:rPr>
                        <a:t>5</a:t>
                      </a:r>
                      <a:endParaRPr kumimoji="1" lang="en-US" altLang="zh-TW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華康中黑體" panose="020B0509000000000000" pitchFamily="49" charset="-120"/>
                        <a:cs typeface="Arial" panose="020B0604020202020204" pitchFamily="34" charset="0"/>
                      </a:endParaRPr>
                    </a:p>
                  </a:txBody>
                  <a:tcPr marL="91458" marR="91458" marT="45736" marB="4573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華康中黑體" panose="020B0509000000000000" pitchFamily="49" charset="-120"/>
                          <a:cs typeface="Arial" panose="020B0604020202020204" pitchFamily="34" charset="0"/>
                        </a:rPr>
                        <a:t>6.</a:t>
                      </a:r>
                      <a:r>
                        <a:rPr kumimoji="1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華康中黑體" panose="020B0509000000000000" pitchFamily="49" charset="-120"/>
                          <a:cs typeface="Arial" panose="020B0604020202020204" pitchFamily="34" charset="0"/>
                        </a:rPr>
                        <a:t>擬訂權利變換計畫</a:t>
                      </a:r>
                      <a:endParaRPr kumimoji="1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華康中黑體" panose="020B0509000000000000" pitchFamily="49" charset="-120"/>
                        <a:cs typeface="Arial" panose="020B0604020202020204" pitchFamily="34" charset="0"/>
                      </a:endParaRPr>
                    </a:p>
                  </a:txBody>
                  <a:tcPr marL="91458" marR="91458" marT="45736" marB="4573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華康中黑體" panose="020B0509000000000000" pitchFamily="49" charset="-120"/>
                          <a:cs typeface="Arial" panose="020B0604020202020204" pitchFamily="34" charset="0"/>
                        </a:rPr>
                        <a:t>4</a:t>
                      </a:r>
                      <a:endParaRPr kumimoji="1" lang="en-US" altLang="zh-TW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華康中黑體" panose="020B0509000000000000" pitchFamily="49" charset="-120"/>
                        <a:cs typeface="Arial" panose="020B0604020202020204" pitchFamily="34" charset="0"/>
                      </a:endParaRPr>
                    </a:p>
                  </a:txBody>
                  <a:tcPr marL="91458" marR="91458" marT="45736" marB="4573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990000"/>
                        </a:buClr>
                        <a:buFont typeface="Wingdings" panose="05000000000000000000" pitchFamily="2" charset="2"/>
                        <a:defRPr kumimoji="1" b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0000CC"/>
                        </a:buClr>
                        <a:buSzPct val="75000"/>
                        <a:buFont typeface="Wingdings" panose="05000000000000000000" pitchFamily="2" charset="2"/>
                        <a:defRPr kumimoji="1" b="1">
                          <a:solidFill>
                            <a:srgbClr val="99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990000"/>
                        </a:buClr>
                        <a:buFont typeface="Wingdings" panose="05000000000000000000" pitchFamily="2" charset="2"/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華康中黑體" panose="020B0509000000000000" pitchFamily="49" charset="-120"/>
                          <a:cs typeface="Arial" panose="020B0604020202020204" pitchFamily="34" charset="0"/>
                        </a:rPr>
                        <a:t>7</a:t>
                      </a:r>
                      <a:r>
                        <a:rPr kumimoji="1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華康中黑體" panose="020B0509000000000000" pitchFamily="49" charset="-120"/>
                          <a:cs typeface="Arial" panose="020B0604020202020204" pitchFamily="34" charset="0"/>
                        </a:rPr>
                        <a:t>.</a:t>
                      </a:r>
                      <a:r>
                        <a:rPr kumimoji="1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華康中黑體" panose="020B0509000000000000" pitchFamily="49" charset="-120"/>
                          <a:cs typeface="Arial" panose="020B0604020202020204" pitchFamily="34" charset="0"/>
                        </a:rPr>
                        <a:t>權利變換計畫審議會審查與核定</a:t>
                      </a:r>
                      <a:r>
                        <a:rPr kumimoji="1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華康中黑體" panose="020B0509000000000000" pitchFamily="49" charset="-120"/>
                          <a:cs typeface="Arial" panose="020B0604020202020204" pitchFamily="34" charset="0"/>
                        </a:rPr>
                        <a:t>（含公聽會、聽證）</a:t>
                      </a:r>
                      <a:endParaRPr kumimoji="1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華康中黑體" panose="020B0509000000000000" pitchFamily="49" charset="-120"/>
                        <a:cs typeface="Arial" panose="020B0604020202020204" pitchFamily="34" charset="0"/>
                      </a:endParaRPr>
                    </a:p>
                  </a:txBody>
                  <a:tcPr marL="91458" marR="91458" marT="45736" marB="4573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990000"/>
                        </a:buClr>
                        <a:buFont typeface="Wingdings" panose="05000000000000000000" pitchFamily="2" charset="2"/>
                        <a:defRPr kumimoji="1" b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0000CC"/>
                        </a:buClr>
                        <a:buSzPct val="75000"/>
                        <a:buFont typeface="Wingdings" panose="05000000000000000000" pitchFamily="2" charset="2"/>
                        <a:defRPr kumimoji="1" b="1">
                          <a:solidFill>
                            <a:srgbClr val="99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990000"/>
                        </a:buClr>
                        <a:buFont typeface="Wingdings" panose="05000000000000000000" pitchFamily="2" charset="2"/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華康中黑體" panose="020B0509000000000000" pitchFamily="49" charset="-120"/>
                          <a:cs typeface="Arial" panose="020B0604020202020204" pitchFamily="34" charset="0"/>
                        </a:rPr>
                        <a:t>1</a:t>
                      </a: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華康中黑體" panose="020B0509000000000000" pitchFamily="49" charset="-120"/>
                          <a:cs typeface="Arial" panose="020B0604020202020204" pitchFamily="34" charset="0"/>
                        </a:rPr>
                        <a:t>2</a:t>
                      </a:r>
                      <a:endParaRPr kumimoji="1" lang="en-US" altLang="zh-TW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華康中黑體" panose="020B0509000000000000" pitchFamily="49" charset="-120"/>
                        <a:cs typeface="Arial" panose="020B0604020202020204" pitchFamily="34" charset="0"/>
                      </a:endParaRPr>
                    </a:p>
                  </a:txBody>
                  <a:tcPr marL="91458" marR="91458" marT="45736" marB="4573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0">
                <a:tc rowSpan="2"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990000"/>
                        </a:buClr>
                        <a:buFont typeface="Wingdings" panose="05000000000000000000" pitchFamily="2" charset="2"/>
                        <a:defRPr kumimoji="1" b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0000CC"/>
                        </a:buClr>
                        <a:buSzPct val="75000"/>
                        <a:buFont typeface="Wingdings" panose="05000000000000000000" pitchFamily="2" charset="2"/>
                        <a:defRPr kumimoji="1" b="1">
                          <a:solidFill>
                            <a:srgbClr val="99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990000"/>
                        </a:buClr>
                        <a:buFont typeface="Wingdings" panose="05000000000000000000" pitchFamily="2" charset="2"/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華康中黑體" panose="020B0509000000000000" pitchFamily="49" charset="-120"/>
                        </a:rPr>
                        <a:t>（二）</a:t>
                      </a:r>
                    </a:p>
                  </a:txBody>
                  <a:tcPr marL="91458" marR="91458" marT="45736" marB="4573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990000"/>
                        </a:buClr>
                        <a:buFont typeface="Wingdings" panose="05000000000000000000" pitchFamily="2" charset="2"/>
                        <a:defRPr kumimoji="1" b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0000CC"/>
                        </a:buClr>
                        <a:buSzPct val="75000"/>
                        <a:buFont typeface="Wingdings" panose="05000000000000000000" pitchFamily="2" charset="2"/>
                        <a:defRPr kumimoji="1" b="1">
                          <a:solidFill>
                            <a:srgbClr val="99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990000"/>
                        </a:buClr>
                        <a:buFont typeface="Wingdings" panose="05000000000000000000" pitchFamily="2" charset="2"/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華康中黑體" panose="020B0509000000000000" pitchFamily="49" charset="-120"/>
                          <a:cs typeface="Arial" panose="020B0604020202020204" pitchFamily="34" charset="0"/>
                        </a:rPr>
                        <a:t>1.</a:t>
                      </a:r>
                      <a:r>
                        <a:rPr kumimoji="1" lang="zh-TW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華康中黑體" panose="020B0509000000000000" pitchFamily="49" charset="-120"/>
                          <a:cs typeface="Arial" panose="020B0604020202020204" pitchFamily="34" charset="0"/>
                        </a:rPr>
                        <a:t>申請拆除及建造執照</a:t>
                      </a:r>
                    </a:p>
                  </a:txBody>
                  <a:tcPr marL="91458" marR="91458" marT="45736" marB="4573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990000"/>
                        </a:buClr>
                        <a:buFont typeface="Wingdings" panose="05000000000000000000" pitchFamily="2" charset="2"/>
                        <a:defRPr kumimoji="1" b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0000CC"/>
                        </a:buClr>
                        <a:buSzPct val="75000"/>
                        <a:buFont typeface="Wingdings" panose="05000000000000000000" pitchFamily="2" charset="2"/>
                        <a:defRPr kumimoji="1" b="1">
                          <a:solidFill>
                            <a:srgbClr val="99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990000"/>
                        </a:buClr>
                        <a:buFont typeface="Wingdings" panose="05000000000000000000" pitchFamily="2" charset="2"/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華康中黑體" panose="020B0509000000000000" pitchFamily="49" charset="-120"/>
                          <a:cs typeface="Arial" panose="020B0604020202020204" pitchFamily="34" charset="0"/>
                        </a:rPr>
                        <a:t>4</a:t>
                      </a:r>
                      <a:endParaRPr kumimoji="1" lang="en-US" altLang="zh-TW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華康中黑體" panose="020B0509000000000000" pitchFamily="49" charset="-120"/>
                        <a:cs typeface="Arial" panose="020B0604020202020204" pitchFamily="34" charset="0"/>
                      </a:endParaRPr>
                    </a:p>
                  </a:txBody>
                  <a:tcPr marL="91458" marR="91458" marT="45736" marB="4573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990000"/>
                        </a:buClr>
                        <a:buFont typeface="Wingdings" panose="05000000000000000000" pitchFamily="2" charset="2"/>
                        <a:defRPr kumimoji="1" b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0000CC"/>
                        </a:buClr>
                        <a:buSzPct val="75000"/>
                        <a:buFont typeface="Wingdings" panose="05000000000000000000" pitchFamily="2" charset="2"/>
                        <a:defRPr kumimoji="1" b="1">
                          <a:solidFill>
                            <a:srgbClr val="99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990000"/>
                        </a:buClr>
                        <a:buFont typeface="Wingdings" panose="05000000000000000000" pitchFamily="2" charset="2"/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華康中黑體" panose="020B0509000000000000" pitchFamily="49" charset="-120"/>
                          <a:cs typeface="Arial" panose="020B0604020202020204" pitchFamily="34" charset="0"/>
                        </a:rPr>
                        <a:t>2.</a:t>
                      </a:r>
                      <a:r>
                        <a:rPr kumimoji="1" lang="zh-TW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華康中黑體" panose="020B0509000000000000" pitchFamily="49" charset="-120"/>
                          <a:cs typeface="Arial" panose="020B0604020202020204" pitchFamily="34" charset="0"/>
                        </a:rPr>
                        <a:t>工程發包與前置作業</a:t>
                      </a:r>
                    </a:p>
                  </a:txBody>
                  <a:tcPr marL="91458" marR="91458" marT="45736" marB="4573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990000"/>
                        </a:buClr>
                        <a:buFont typeface="Wingdings" panose="05000000000000000000" pitchFamily="2" charset="2"/>
                        <a:defRPr kumimoji="1" b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0000CC"/>
                        </a:buClr>
                        <a:buSzPct val="75000"/>
                        <a:buFont typeface="Wingdings" panose="05000000000000000000" pitchFamily="2" charset="2"/>
                        <a:defRPr kumimoji="1" b="1">
                          <a:solidFill>
                            <a:srgbClr val="99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990000"/>
                        </a:buClr>
                        <a:buFont typeface="Wingdings" panose="05000000000000000000" pitchFamily="2" charset="2"/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華康中黑體" panose="020B0509000000000000" pitchFamily="49" charset="-120"/>
                          <a:cs typeface="Arial" panose="020B0604020202020204" pitchFamily="34" charset="0"/>
                        </a:rPr>
                        <a:t>1.5</a:t>
                      </a:r>
                    </a:p>
                  </a:txBody>
                  <a:tcPr marL="91458" marR="91458" marT="45736" marB="4573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0">
                <a:tc rowSpan="4"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990000"/>
                        </a:buClr>
                        <a:buFont typeface="Wingdings" panose="05000000000000000000" pitchFamily="2" charset="2"/>
                        <a:defRPr kumimoji="1" b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0000CC"/>
                        </a:buClr>
                        <a:buSzPct val="75000"/>
                        <a:buFont typeface="Wingdings" panose="05000000000000000000" pitchFamily="2" charset="2"/>
                        <a:defRPr kumimoji="1" b="1">
                          <a:solidFill>
                            <a:srgbClr val="99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990000"/>
                        </a:buClr>
                        <a:buFont typeface="Wingdings" panose="05000000000000000000" pitchFamily="2" charset="2"/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華康中黑體" panose="020B0509000000000000" pitchFamily="49" charset="-120"/>
                        </a:rPr>
                        <a:t>（三）</a:t>
                      </a:r>
                    </a:p>
                  </a:txBody>
                  <a:tcPr marL="91458" marR="91458" marT="45736" marB="4573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990000"/>
                        </a:buClr>
                        <a:buFont typeface="Wingdings" panose="05000000000000000000" pitchFamily="2" charset="2"/>
                        <a:defRPr kumimoji="1" b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0000CC"/>
                        </a:buClr>
                        <a:buSzPct val="75000"/>
                        <a:buFont typeface="Wingdings" panose="05000000000000000000" pitchFamily="2" charset="2"/>
                        <a:defRPr kumimoji="1" b="1">
                          <a:solidFill>
                            <a:srgbClr val="99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990000"/>
                        </a:buClr>
                        <a:buFont typeface="Wingdings" panose="05000000000000000000" pitchFamily="2" charset="2"/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華康中黑體" panose="020B0509000000000000" pitchFamily="49" charset="-120"/>
                          <a:cs typeface="Arial" panose="020B0604020202020204" pitchFamily="34" charset="0"/>
                        </a:rPr>
                        <a:t>1.</a:t>
                      </a:r>
                      <a:r>
                        <a:rPr kumimoji="1" lang="zh-TW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華康中黑體" panose="020B0509000000000000" pitchFamily="49" charset="-120"/>
                          <a:cs typeface="Arial" panose="020B0604020202020204" pitchFamily="34" charset="0"/>
                        </a:rPr>
                        <a:t>工程施工</a:t>
                      </a:r>
                    </a:p>
                  </a:txBody>
                  <a:tcPr marL="91458" marR="91458" marT="45736" marB="4573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990000"/>
                        </a:buClr>
                        <a:buFont typeface="Wingdings" panose="05000000000000000000" pitchFamily="2" charset="2"/>
                        <a:defRPr kumimoji="1" b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0000CC"/>
                        </a:buClr>
                        <a:buSzPct val="75000"/>
                        <a:buFont typeface="Wingdings" panose="05000000000000000000" pitchFamily="2" charset="2"/>
                        <a:defRPr kumimoji="1" b="1">
                          <a:solidFill>
                            <a:srgbClr val="99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990000"/>
                        </a:buClr>
                        <a:buFont typeface="Wingdings" panose="05000000000000000000" pitchFamily="2" charset="2"/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華康中黑體" panose="020B0509000000000000" pitchFamily="49" charset="-120"/>
                          <a:cs typeface="Arial" panose="020B0604020202020204" pitchFamily="34" charset="0"/>
                        </a:rPr>
                        <a:t>4</a:t>
                      </a: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華康中黑體" panose="020B0509000000000000" pitchFamily="49" charset="-120"/>
                          <a:cs typeface="Arial" panose="020B0604020202020204" pitchFamily="34" charset="0"/>
                        </a:rPr>
                        <a:t>0</a:t>
                      </a:r>
                      <a:endParaRPr kumimoji="1" lang="en-US" altLang="zh-TW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華康中黑體" panose="020B0509000000000000" pitchFamily="49" charset="-120"/>
                        <a:cs typeface="Arial" panose="020B0604020202020204" pitchFamily="34" charset="0"/>
                      </a:endParaRPr>
                    </a:p>
                  </a:txBody>
                  <a:tcPr marL="91458" marR="91458" marT="45736" marB="4573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990000"/>
                        </a:buClr>
                        <a:buFont typeface="Wingdings" panose="05000000000000000000" pitchFamily="2" charset="2"/>
                        <a:defRPr kumimoji="1" b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0000CC"/>
                        </a:buClr>
                        <a:buSzPct val="75000"/>
                        <a:buFont typeface="Wingdings" panose="05000000000000000000" pitchFamily="2" charset="2"/>
                        <a:defRPr kumimoji="1" b="1">
                          <a:solidFill>
                            <a:srgbClr val="99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990000"/>
                        </a:buClr>
                        <a:buFont typeface="Wingdings" panose="05000000000000000000" pitchFamily="2" charset="2"/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華康中黑體" panose="020B0509000000000000" pitchFamily="49" charset="-120"/>
                          <a:cs typeface="Arial" panose="020B0604020202020204" pitchFamily="34" charset="0"/>
                        </a:rPr>
                        <a:t>2.</a:t>
                      </a:r>
                      <a:r>
                        <a:rPr kumimoji="1" lang="zh-TW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華康中黑體" panose="020B0509000000000000" pitchFamily="49" charset="-120"/>
                          <a:cs typeface="Arial" panose="020B0604020202020204" pitchFamily="34" charset="0"/>
                        </a:rPr>
                        <a:t>申請使用執照</a:t>
                      </a:r>
                    </a:p>
                  </a:txBody>
                  <a:tcPr marL="91458" marR="91458" marT="45736" marB="4573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990000"/>
                        </a:buClr>
                        <a:buFont typeface="Wingdings" panose="05000000000000000000" pitchFamily="2" charset="2"/>
                        <a:defRPr kumimoji="1" b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0000CC"/>
                        </a:buClr>
                        <a:buSzPct val="75000"/>
                        <a:buFont typeface="Wingdings" panose="05000000000000000000" pitchFamily="2" charset="2"/>
                        <a:defRPr kumimoji="1" b="1">
                          <a:solidFill>
                            <a:srgbClr val="99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990000"/>
                        </a:buClr>
                        <a:buFont typeface="Wingdings" panose="05000000000000000000" pitchFamily="2" charset="2"/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華康中黑體" panose="020B0509000000000000" pitchFamily="49" charset="-120"/>
                          <a:cs typeface="Arial" panose="020B0604020202020204" pitchFamily="34" charset="0"/>
                        </a:rPr>
                        <a:t>4</a:t>
                      </a:r>
                      <a:endParaRPr kumimoji="1" lang="en-US" altLang="zh-TW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華康中黑體" panose="020B0509000000000000" pitchFamily="49" charset="-120"/>
                        <a:cs typeface="Arial" panose="020B0604020202020204" pitchFamily="34" charset="0"/>
                      </a:endParaRPr>
                    </a:p>
                  </a:txBody>
                  <a:tcPr marL="91458" marR="91458" marT="45736" marB="4573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990000"/>
                        </a:buClr>
                        <a:buFont typeface="Wingdings" panose="05000000000000000000" pitchFamily="2" charset="2"/>
                        <a:defRPr kumimoji="1" b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0000CC"/>
                        </a:buClr>
                        <a:buSzPct val="75000"/>
                        <a:buFont typeface="Wingdings" panose="05000000000000000000" pitchFamily="2" charset="2"/>
                        <a:defRPr kumimoji="1" b="1">
                          <a:solidFill>
                            <a:srgbClr val="99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990000"/>
                        </a:buClr>
                        <a:buFont typeface="Wingdings" panose="05000000000000000000" pitchFamily="2" charset="2"/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華康中黑體" panose="020B0509000000000000" pitchFamily="49" charset="-120"/>
                          <a:cs typeface="Arial" panose="020B0604020202020204" pitchFamily="34" charset="0"/>
                        </a:rPr>
                        <a:t>3.</a:t>
                      </a:r>
                      <a:r>
                        <a:rPr kumimoji="1" lang="zh-TW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華康中黑體" panose="020B0509000000000000" pitchFamily="49" charset="-120"/>
                          <a:cs typeface="Arial" panose="020B0604020202020204" pitchFamily="34" charset="0"/>
                        </a:rPr>
                        <a:t>產權登記</a:t>
                      </a:r>
                    </a:p>
                  </a:txBody>
                  <a:tcPr marL="91458" marR="91458" marT="45736" marB="4573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990000"/>
                        </a:buClr>
                        <a:buFont typeface="Wingdings" panose="05000000000000000000" pitchFamily="2" charset="2"/>
                        <a:defRPr kumimoji="1" b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0000CC"/>
                        </a:buClr>
                        <a:buSzPct val="75000"/>
                        <a:buFont typeface="Wingdings" panose="05000000000000000000" pitchFamily="2" charset="2"/>
                        <a:defRPr kumimoji="1" b="1">
                          <a:solidFill>
                            <a:srgbClr val="99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990000"/>
                        </a:buClr>
                        <a:buFont typeface="Wingdings" panose="05000000000000000000" pitchFamily="2" charset="2"/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華康中黑體" panose="020B0509000000000000" pitchFamily="49" charset="-12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91458" marR="91458" marT="45736" marB="4573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990000"/>
                        </a:buClr>
                        <a:buFont typeface="Wingdings" panose="05000000000000000000" pitchFamily="2" charset="2"/>
                        <a:defRPr kumimoji="1" b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0000CC"/>
                        </a:buClr>
                        <a:buSzPct val="75000"/>
                        <a:buFont typeface="Wingdings" panose="05000000000000000000" pitchFamily="2" charset="2"/>
                        <a:defRPr kumimoji="1" b="1">
                          <a:solidFill>
                            <a:srgbClr val="99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990000"/>
                        </a:buClr>
                        <a:buFont typeface="Wingdings" panose="05000000000000000000" pitchFamily="2" charset="2"/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華康中黑體" panose="020B0509000000000000" pitchFamily="49" charset="-120"/>
                          <a:cs typeface="Arial" panose="020B0604020202020204" pitchFamily="34" charset="0"/>
                        </a:rPr>
                        <a:t>4.</a:t>
                      </a:r>
                      <a:r>
                        <a:rPr kumimoji="1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華康中黑體" panose="020B0509000000000000" pitchFamily="49" charset="-120"/>
                          <a:cs typeface="Arial" panose="020B0604020202020204" pitchFamily="34" charset="0"/>
                        </a:rPr>
                        <a:t>辦理更新成果備查</a:t>
                      </a:r>
                    </a:p>
                  </a:txBody>
                  <a:tcPr marL="91458" marR="91458" marT="45736" marB="4573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990000"/>
                        </a:buClr>
                        <a:buFont typeface="Wingdings" panose="05000000000000000000" pitchFamily="2" charset="2"/>
                        <a:defRPr kumimoji="1" b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0000CC"/>
                        </a:buClr>
                        <a:buSzPct val="75000"/>
                        <a:buFont typeface="Wingdings" panose="05000000000000000000" pitchFamily="2" charset="2"/>
                        <a:defRPr kumimoji="1" b="1">
                          <a:solidFill>
                            <a:srgbClr val="99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990000"/>
                        </a:buClr>
                        <a:buFont typeface="Wingdings" panose="05000000000000000000" pitchFamily="2" charset="2"/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defRPr kumimoji="1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華康中黑體" panose="020B0509000000000000" pitchFamily="49" charset="-12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1458" marR="91458" marT="45736" marB="4573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sp>
        <p:nvSpPr>
          <p:cNvPr id="60" name="Text Box 5"/>
          <p:cNvSpPr txBox="1">
            <a:spLocks noChangeArrowheads="1"/>
          </p:cNvSpPr>
          <p:nvPr/>
        </p:nvSpPr>
        <p:spPr bwMode="auto">
          <a:xfrm>
            <a:off x="8276151" y="2275564"/>
            <a:ext cx="400110" cy="2952750"/>
          </a:xfrm>
          <a:prstGeom prst="rect">
            <a:avLst/>
          </a:prstGeom>
          <a:noFill/>
          <a:ln w="9525">
            <a:solidFill>
              <a:srgbClr val="4D4D4D"/>
            </a:solidFill>
            <a:miter lim="800000"/>
            <a:headEnd/>
            <a:tailEnd/>
          </a:ln>
        </p:spPr>
        <p:txBody>
          <a:bodyPr vert="eaVert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400" b="0" dirty="0">
                <a:solidFill>
                  <a:srgbClr val="C00000"/>
                </a:solidFill>
                <a:ea typeface="華康中黑體" pitchFamily="49" charset="-120"/>
              </a:rPr>
              <a:t>未來應以都市更新審議會核准案為準</a:t>
            </a:r>
          </a:p>
        </p:txBody>
      </p:sp>
      <p:sp>
        <p:nvSpPr>
          <p:cNvPr id="12" name="頁尾版面配置區 14"/>
          <p:cNvSpPr>
            <a:spLocks noGrp="1"/>
          </p:cNvSpPr>
          <p:nvPr>
            <p:ph type="ftr" sz="quarter" idx="11"/>
          </p:nvPr>
        </p:nvSpPr>
        <p:spPr>
          <a:xfrm>
            <a:off x="7087151" y="202535"/>
            <a:ext cx="1893455" cy="273844"/>
          </a:xfrm>
        </p:spPr>
        <p:txBody>
          <a:bodyPr/>
          <a:lstStyle/>
          <a:p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大同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區</a:t>
            </a:r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玉泉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段都更案   </a:t>
            </a:r>
          </a:p>
        </p:txBody>
      </p:sp>
    </p:spTree>
    <p:extLst>
      <p:ext uri="{BB962C8B-B14F-4D97-AF65-F5344CB8AC3E}">
        <p14:creationId xmlns:p14="http://schemas.microsoft.com/office/powerpoint/2010/main" val="3361735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7600950" y="6584156"/>
            <a:ext cx="1543050" cy="273844"/>
          </a:xfrm>
        </p:spPr>
        <p:txBody>
          <a:bodyPr/>
          <a:lstStyle/>
          <a:p>
            <a:fld id="{F47CEAE1-C982-4D7B-9E1A-CEEB45A21EB1}" type="slidenum">
              <a:rPr lang="zh-TW" altLang="en-US" smtClean="0"/>
              <a:pPr/>
              <a:t>16</a:t>
            </a:fld>
            <a:endParaRPr lang="zh-TW" altLang="en-US" dirty="0"/>
          </a:p>
        </p:txBody>
      </p:sp>
      <p:cxnSp>
        <p:nvCxnSpPr>
          <p:cNvPr id="22" name="直線接點 21"/>
          <p:cNvCxnSpPr/>
          <p:nvPr/>
        </p:nvCxnSpPr>
        <p:spPr>
          <a:xfrm>
            <a:off x="2412261" y="460504"/>
            <a:ext cx="6264000" cy="15875"/>
          </a:xfrm>
          <a:prstGeom prst="line">
            <a:avLst/>
          </a:prstGeom>
          <a:ln>
            <a:solidFill>
              <a:srgbClr val="D1C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群組 24"/>
          <p:cNvGrpSpPr/>
          <p:nvPr/>
        </p:nvGrpSpPr>
        <p:grpSpPr>
          <a:xfrm>
            <a:off x="325498" y="157447"/>
            <a:ext cx="4560538" cy="605686"/>
            <a:chOff x="325498" y="157447"/>
            <a:chExt cx="4560538" cy="605686"/>
          </a:xfrm>
        </p:grpSpPr>
        <p:grpSp>
          <p:nvGrpSpPr>
            <p:cNvPr id="26" name="群組 25"/>
            <p:cNvGrpSpPr/>
            <p:nvPr/>
          </p:nvGrpSpPr>
          <p:grpSpPr>
            <a:xfrm>
              <a:off x="325498" y="157447"/>
              <a:ext cx="4560538" cy="605686"/>
              <a:chOff x="325498" y="157447"/>
              <a:chExt cx="2088002" cy="605686"/>
            </a:xfrm>
          </p:grpSpPr>
          <p:pic>
            <p:nvPicPr>
              <p:cNvPr id="28" name="圖片 2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500" y="166683"/>
                <a:ext cx="2088000" cy="589733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29" name="圓角矩形 28"/>
              <p:cNvSpPr/>
              <p:nvPr/>
            </p:nvSpPr>
            <p:spPr>
              <a:xfrm>
                <a:off x="325498" y="157447"/>
                <a:ext cx="2086763" cy="605686"/>
              </a:xfrm>
              <a:prstGeom prst="roundRect">
                <a:avLst/>
              </a:prstGeom>
              <a:noFill/>
              <a:ln w="76200">
                <a:solidFill>
                  <a:srgbClr val="CEC9C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27" name="文字方塊 26"/>
            <p:cNvSpPr txBox="1"/>
            <p:nvPr/>
          </p:nvSpPr>
          <p:spPr>
            <a:xfrm>
              <a:off x="495300" y="202325"/>
              <a:ext cx="4270664" cy="527827"/>
            </a:xfrm>
            <a:prstGeom prst="rect">
              <a:avLst/>
            </a:prstGeom>
            <a:noFill/>
          </p:spPr>
          <p:txBody>
            <a:bodyPr wrap="square" lIns="96001" tIns="48001" rIns="96001" bIns="48001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1pPr>
              <a:lvl2pPr marL="639763" indent="-182563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2pPr>
              <a:lvl3pPr marL="1279525" indent="-365125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3pPr>
              <a:lvl4pPr marL="1919288" indent="-547688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4pPr>
              <a:lvl5pPr marL="2559050" indent="-73025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9pPr>
            </a:lstStyle>
            <a:p>
              <a:pPr marL="376669" indent="-376669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chemeClr val="accent2">
                    <a:lumMod val="50000"/>
                  </a:schemeClr>
                </a:buClr>
                <a:defRPr/>
              </a:pPr>
              <a:r>
                <a:rPr kumimoji="0" lang="zh-CN" altLang="en-US" sz="2800" b="1" dirty="0"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四</a:t>
              </a:r>
              <a:r>
                <a:rPr kumimoji="0" lang="zh-TW" altLang="en-US" sz="2800" b="1" dirty="0"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、</a:t>
              </a:r>
              <a:r>
                <a:rPr kumimoji="0" lang="zh-CN" altLang="en-US" sz="2800" b="1" dirty="0"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公聽會目的</a:t>
              </a:r>
              <a:endParaRPr kumimoji="0" lang="zh-TW" altLang="en-US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32" name="頁尾版面配置區 14"/>
          <p:cNvSpPr>
            <a:spLocks noGrp="1"/>
          </p:cNvSpPr>
          <p:nvPr>
            <p:ph type="ftr" sz="quarter" idx="11"/>
          </p:nvPr>
        </p:nvSpPr>
        <p:spPr>
          <a:xfrm>
            <a:off x="7087151" y="202535"/>
            <a:ext cx="1893455" cy="273844"/>
          </a:xfrm>
        </p:spPr>
        <p:txBody>
          <a:bodyPr/>
          <a:lstStyle/>
          <a:p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大同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區</a:t>
            </a:r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玉泉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段都更案   </a:t>
            </a:r>
          </a:p>
        </p:txBody>
      </p:sp>
      <p:sp>
        <p:nvSpPr>
          <p:cNvPr id="11" name="Rectangle 86"/>
          <p:cNvSpPr>
            <a:spLocks noChangeArrowheads="1"/>
          </p:cNvSpPr>
          <p:nvPr/>
        </p:nvSpPr>
        <p:spPr bwMode="auto">
          <a:xfrm>
            <a:off x="947737" y="1443341"/>
            <a:ext cx="7653337" cy="2919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9pPr>
          </a:lstStyle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n"/>
            </a:pPr>
            <a:r>
              <a:rPr lang="zh-CN" altLang="en-US" sz="22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説明都市更新容積獎勵額度</a:t>
            </a:r>
            <a:endParaRPr lang="en-US" altLang="zh-CN" sz="2200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n"/>
            </a:pPr>
            <a:r>
              <a:rPr lang="zh-CN" altLang="en-US" sz="22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提出土地使用與建築計畫（建築設計圖説）</a:t>
            </a:r>
            <a:endParaRPr lang="en-US" altLang="zh-CN" sz="2200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n"/>
            </a:pPr>
            <a:r>
              <a:rPr lang="zh-CN" altLang="en-US" sz="22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讓住戶了解都市更新權利變換共同負擔</a:t>
            </a:r>
            <a:endParaRPr lang="en-US" altLang="zh-CN" sz="2200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n"/>
            </a:pPr>
            <a:r>
              <a:rPr lang="zh-CN" altLang="en-US" sz="22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未來更新分配原則説明</a:t>
            </a:r>
            <a:endParaRPr lang="en-US" altLang="zh-CN" sz="2200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n"/>
            </a:pPr>
            <a:r>
              <a:rPr lang="zh-CN" altLang="en-US" sz="22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聽取地主、公部門及專家學者意見，作為後續審議參考</a:t>
            </a:r>
            <a:endParaRPr lang="zh-TW" altLang="en-US" sz="2200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Rectangle 34"/>
          <p:cNvSpPr>
            <a:spLocks noChangeArrowheads="1"/>
          </p:cNvSpPr>
          <p:nvPr/>
        </p:nvSpPr>
        <p:spPr bwMode="auto">
          <a:xfrm>
            <a:off x="489555" y="875000"/>
            <a:ext cx="699709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9pPr>
          </a:lstStyle>
          <a:p>
            <a:pPr marL="342900" indent="-342900" algn="just" eaLnBrk="1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990000"/>
              </a:buClr>
              <a:buFont typeface="Wingdings" pitchFamily="2" charset="2"/>
              <a:buChar char="r"/>
            </a:pPr>
            <a:r>
              <a:rPr lang="zh-CN" altLang="en-US" sz="2400" dirty="0">
                <a:solidFill>
                  <a:srgbClr val="99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辦理都市更新事業計畫公聽會之目的</a:t>
            </a:r>
          </a:p>
        </p:txBody>
      </p:sp>
    </p:spTree>
    <p:extLst>
      <p:ext uri="{BB962C8B-B14F-4D97-AF65-F5344CB8AC3E}">
        <p14:creationId xmlns:p14="http://schemas.microsoft.com/office/powerpoint/2010/main" val="8343448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接點 4"/>
          <p:cNvCxnSpPr/>
          <p:nvPr/>
        </p:nvCxnSpPr>
        <p:spPr>
          <a:xfrm>
            <a:off x="2412261" y="460504"/>
            <a:ext cx="6264000" cy="15875"/>
          </a:xfrm>
          <a:prstGeom prst="line">
            <a:avLst/>
          </a:prstGeom>
          <a:ln>
            <a:solidFill>
              <a:srgbClr val="D1C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群組 20"/>
          <p:cNvGrpSpPr/>
          <p:nvPr/>
        </p:nvGrpSpPr>
        <p:grpSpPr>
          <a:xfrm>
            <a:off x="325497" y="157447"/>
            <a:ext cx="6084827" cy="605686"/>
            <a:chOff x="325498" y="157447"/>
            <a:chExt cx="2088002" cy="605686"/>
          </a:xfrm>
        </p:grpSpPr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500" y="166683"/>
              <a:ext cx="2088000" cy="589733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7" name="圓角矩形 16"/>
            <p:cNvSpPr/>
            <p:nvPr/>
          </p:nvSpPr>
          <p:spPr>
            <a:xfrm>
              <a:off x="325498" y="157447"/>
              <a:ext cx="2086763" cy="605686"/>
            </a:xfrm>
            <a:prstGeom prst="roundRect">
              <a:avLst/>
            </a:prstGeom>
            <a:noFill/>
            <a:ln w="76200">
              <a:solidFill>
                <a:srgbClr val="CEC9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7600950" y="6584156"/>
            <a:ext cx="1543050" cy="273844"/>
          </a:xfrm>
        </p:spPr>
        <p:txBody>
          <a:bodyPr/>
          <a:lstStyle/>
          <a:p>
            <a:fld id="{F47CEAE1-C982-4D7B-9E1A-CEEB45A21EB1}" type="slidenum">
              <a:rPr lang="zh-TW" altLang="en-US" smtClean="0"/>
              <a:pPr/>
              <a:t>17</a:t>
            </a:fld>
            <a:endParaRPr lang="zh-TW" altLang="en-US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495300" y="202325"/>
            <a:ext cx="6287506" cy="527827"/>
          </a:xfrm>
          <a:prstGeom prst="rect">
            <a:avLst/>
          </a:prstGeom>
          <a:noFill/>
        </p:spPr>
        <p:txBody>
          <a:bodyPr wrap="square" lIns="96001" tIns="48001" rIns="96001" bIns="48001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1pPr>
            <a:lvl2pPr marL="639763" indent="-182563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1279525" indent="-365125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919288" indent="-547688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2559050" indent="-73025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 marL="376669" indent="-376669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defRPr/>
            </a:pPr>
            <a:r>
              <a:rPr kumimoji="0" lang="zh-CN" altLang="en-US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五</a:t>
            </a:r>
            <a:r>
              <a:rPr kumimoji="0" lang="zh-TW" altLang="en-US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、申請都更容積獎勵</a:t>
            </a: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7102610" y="852262"/>
            <a:ext cx="1524223" cy="461665"/>
          </a:xfrm>
          <a:prstGeom prst="rect">
            <a:avLst/>
          </a:prstGeom>
          <a:noFill/>
          <a:ln w="9525">
            <a:solidFill>
              <a:srgbClr val="4D4D4D"/>
            </a:solidFill>
            <a:miter lim="800000"/>
            <a:headEnd/>
            <a:tailEnd/>
          </a:ln>
        </p:spPr>
        <p:txBody>
          <a:bodyPr vert="horz"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1200" b="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實際申請獎勵額度依審議結果為準</a:t>
            </a:r>
          </a:p>
        </p:txBody>
      </p:sp>
      <p:sp>
        <p:nvSpPr>
          <p:cNvPr id="18" name="頁尾版面配置區 14"/>
          <p:cNvSpPr>
            <a:spLocks noGrp="1"/>
          </p:cNvSpPr>
          <p:nvPr>
            <p:ph type="ftr" sz="quarter" idx="11"/>
          </p:nvPr>
        </p:nvSpPr>
        <p:spPr>
          <a:xfrm>
            <a:off x="7087151" y="202535"/>
            <a:ext cx="1893455" cy="273844"/>
          </a:xfrm>
        </p:spPr>
        <p:txBody>
          <a:bodyPr/>
          <a:lstStyle/>
          <a:p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大同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區</a:t>
            </a:r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玉泉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段都更案   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7248146"/>
              </p:ext>
            </p:extLst>
          </p:nvPr>
        </p:nvGraphicFramePr>
        <p:xfrm>
          <a:off x="563994" y="1429786"/>
          <a:ext cx="8062840" cy="5171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507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3643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8910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7220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2967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248465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獎勵上限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法容</a:t>
                      </a:r>
                      <a:r>
                        <a:rPr lang="en-US" sz="900" b="1" ker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50%</a:t>
                      </a:r>
                      <a:endParaRPr lang="zh-TW" sz="9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備註</a:t>
                      </a:r>
                      <a:endParaRPr lang="zh-TW" sz="9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5464">
                <a:tc gridSpan="3"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申請容積獎勵項目（</a:t>
                      </a:r>
                      <a:r>
                        <a:rPr lang="en-US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#</a:t>
                      </a:r>
                      <a:r>
                        <a:rPr lang="zh-TW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容積獎勵辦法）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申請獎勵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額度（</a:t>
                      </a:r>
                      <a:r>
                        <a:rPr lang="en-US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</a:t>
                      </a:r>
                      <a:r>
                        <a:rPr lang="en-US" sz="900" b="1" kern="0" baseline="300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r>
                        <a:rPr lang="zh-TW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）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佔基準容積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百分比（</a:t>
                      </a:r>
                      <a:r>
                        <a:rPr lang="en-US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%</a:t>
                      </a:r>
                      <a:r>
                        <a:rPr lang="zh-TW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）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2000">
                <a:tc rowSpan="14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中央都市更新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容積獎勵項目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#5</a:t>
                      </a:r>
                      <a:r>
                        <a:rPr lang="zh-TW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高於基準容積部份核計之獎勵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sz="9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sz="9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62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#6</a:t>
                      </a:r>
                      <a:r>
                        <a:rPr lang="zh-TW" sz="900" b="1" ker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建築物結構安全條件獎勵</a:t>
                      </a:r>
                      <a:endParaRPr lang="zh-TW" sz="9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endParaRPr lang="zh-TW" sz="9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endParaRPr lang="zh-TW" sz="9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endParaRPr lang="zh-TW" sz="9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62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#7</a:t>
                      </a:r>
                      <a:r>
                        <a:rPr lang="zh-TW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捐贈社會福利設施或公益設施獎勵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sz="9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sz="9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endParaRPr lang="zh-TW" sz="9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62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#8</a:t>
                      </a:r>
                      <a:r>
                        <a:rPr lang="zh-TW" sz="900" b="1" ker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協助取得及開闢公共設施用地獎勵</a:t>
                      </a:r>
                      <a:endParaRPr lang="zh-TW" sz="9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sz="9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sz="9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62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181610" indent="-181610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#9</a:t>
                      </a:r>
                      <a:r>
                        <a:rPr lang="zh-TW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歷史性、紀念性、藝術價值之建築物保存或再利用維護獎勵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sz="9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62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#10</a:t>
                      </a:r>
                      <a:r>
                        <a:rPr lang="zh-TW" sz="900" b="1" ker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綠建築標章之建築設計獎勵</a:t>
                      </a:r>
                      <a:endParaRPr lang="zh-TW" sz="9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1,555.01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8.00%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銀級</a:t>
                      </a:r>
                      <a:endParaRPr lang="zh-TW" sz="9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62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#11</a:t>
                      </a:r>
                      <a:r>
                        <a:rPr lang="zh-TW" sz="900" b="1" ker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智慧建築標章之建築設計獎勵</a:t>
                      </a:r>
                      <a:endParaRPr lang="zh-TW" sz="9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endParaRPr lang="zh-TW" sz="9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62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#12</a:t>
                      </a:r>
                      <a:r>
                        <a:rPr lang="zh-TW" sz="900" b="1" ker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無障礙環境設計獎勵</a:t>
                      </a:r>
                      <a:endParaRPr lang="zh-TW" sz="9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62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#13</a:t>
                      </a:r>
                      <a:r>
                        <a:rPr lang="zh-TW" sz="900" b="1" ker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耐震設計獎勵</a:t>
                      </a:r>
                      <a:endParaRPr lang="zh-TW" sz="9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1,943.76</a:t>
                      </a:r>
                      <a:r>
                        <a:rPr lang="zh-TW" sz="900" b="1" ker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sz="9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10.00%</a:t>
                      </a:r>
                      <a:r>
                        <a:rPr lang="zh-TW" sz="900" b="1" ker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sz="9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耐震標章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62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#14</a:t>
                      </a:r>
                      <a:r>
                        <a:rPr lang="zh-TW" sz="900" b="1" ker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時程獎勵</a:t>
                      </a:r>
                      <a:endParaRPr lang="zh-TW" sz="9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1,943.76</a:t>
                      </a:r>
                      <a:endParaRPr lang="zh-TW" sz="9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10.00%</a:t>
                      </a:r>
                      <a:endParaRPr lang="zh-TW" sz="9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公劃更新地區</a:t>
                      </a:r>
                      <a:endParaRPr lang="zh-TW" sz="9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62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#15</a:t>
                      </a:r>
                      <a:r>
                        <a:rPr lang="zh-TW" sz="900" b="1" ker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基地規模獎勵</a:t>
                      </a:r>
                      <a:endParaRPr lang="zh-TW" sz="9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1,205.13</a:t>
                      </a:r>
                      <a:endParaRPr lang="zh-TW" sz="9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6.20%</a:t>
                      </a:r>
                      <a:endParaRPr lang="zh-TW" sz="9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土地面積達</a:t>
                      </a:r>
                      <a:r>
                        <a:rPr lang="en-US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3000</a:t>
                      </a:r>
                      <a:r>
                        <a:rPr lang="zh-TW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㎡以上未滿</a:t>
                      </a:r>
                      <a:r>
                        <a:rPr lang="en-US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10000</a:t>
                      </a:r>
                      <a:r>
                        <a:rPr lang="zh-TW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㎡：基準容積</a:t>
                      </a:r>
                      <a:r>
                        <a:rPr lang="en-US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5%</a:t>
                      </a:r>
                      <a:r>
                        <a:rPr lang="zh-TW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；每增加</a:t>
                      </a:r>
                      <a:r>
                        <a:rPr lang="en-US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100</a:t>
                      </a:r>
                      <a:r>
                        <a:rPr lang="zh-TW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㎡，另給予基準容積</a:t>
                      </a:r>
                      <a:r>
                        <a:rPr lang="en-US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0.3%</a:t>
                      </a:r>
                      <a:r>
                        <a:rPr lang="zh-TW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。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62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#16</a:t>
                      </a:r>
                      <a:r>
                        <a:rPr lang="zh-TW" sz="900" b="1" ker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全體同意採協議合建實施</a:t>
                      </a:r>
                      <a:endParaRPr lang="zh-TW" sz="9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sz="9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sz="9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sz="9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62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51460" indent="-251460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#17</a:t>
                      </a:r>
                      <a:r>
                        <a:rPr lang="zh-TW" sz="900" b="1" ker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處理占有他人土地舊違章建築戶之樓地板面積獎勵</a:t>
                      </a:r>
                      <a:endParaRPr lang="zh-TW" sz="9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sz="9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sz="9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62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中央都市更新容積獎勵小計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6,647.66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34.20%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62000">
                <a:tc rowSpan="9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臺北市都市更新</a:t>
                      </a:r>
                      <a:endParaRPr lang="en-US" altLang="zh-TW" sz="900" b="1" kern="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容積獎勵項目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marL="223520" indent="-22352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一、都市環境之貢獻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建築規劃設計（一）</a:t>
                      </a:r>
                      <a:endParaRPr lang="zh-TW" sz="9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sz="9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62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建築規劃設計（二）</a:t>
                      </a:r>
                      <a:endParaRPr lang="zh-TW" sz="9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194.38</a:t>
                      </a:r>
                      <a:endParaRPr lang="zh-TW" sz="9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1.00%</a:t>
                      </a:r>
                      <a:endParaRPr lang="zh-TW" sz="9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雨水貯留</a:t>
                      </a:r>
                      <a:r>
                        <a:rPr lang="en-US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r>
                        <a:rPr lang="zh-TW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倍以上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62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建築規劃設計（三）</a:t>
                      </a:r>
                      <a:endParaRPr lang="zh-TW" sz="9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sz="9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endParaRPr lang="zh-TW" sz="9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62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建築規劃設計（四）</a:t>
                      </a:r>
                      <a:endParaRPr lang="zh-TW" sz="9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583.13</a:t>
                      </a:r>
                      <a:endParaRPr lang="zh-TW" sz="9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3.00%</a:t>
                      </a:r>
                      <a:endParaRPr lang="zh-TW" sz="9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符合都更審議原則</a:t>
                      </a:r>
                      <a:r>
                        <a:rPr lang="en-US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r>
                        <a:rPr lang="zh-TW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建築規劃部分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162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改善都市環境</a:t>
                      </a:r>
                      <a:endParaRPr lang="zh-TW" sz="9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sz="9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sz="9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162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二、新技術之應用</a:t>
                      </a:r>
                      <a:endParaRPr lang="zh-TW" sz="9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新技術應用</a:t>
                      </a:r>
                      <a:endParaRPr lang="zh-TW" sz="9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194.38</a:t>
                      </a:r>
                      <a:endParaRPr lang="zh-TW" sz="9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1.00%</a:t>
                      </a:r>
                      <a:endParaRPr lang="zh-TW" sz="9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留設充電汽、機車法定車位</a:t>
                      </a:r>
                      <a:r>
                        <a:rPr lang="en-US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3%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162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223520" indent="-22352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三、有助於都市更新事業之實施</a:t>
                      </a:r>
                      <a:endParaRPr lang="zh-TW" sz="9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促進都市更新（一）</a:t>
                      </a:r>
                      <a:endParaRPr lang="zh-TW" sz="9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9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9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  <a:tr h="162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促進都市更新（二）</a:t>
                      </a:r>
                      <a:endParaRPr lang="zh-TW" sz="9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160.05</a:t>
                      </a:r>
                      <a:endParaRPr lang="zh-TW" sz="9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0.82%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r>
                        <a:rPr lang="zh-TW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樓建築物基準容積</a:t>
                      </a:r>
                      <a:r>
                        <a:rPr lang="en-US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2%</a:t>
                      </a:r>
                      <a:r>
                        <a:rPr lang="zh-TW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r>
                        <a:rPr lang="zh-TW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樓建築物基準容積</a:t>
                      </a:r>
                      <a:r>
                        <a:rPr lang="en-US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4%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23"/>
                  </a:ext>
                </a:extLst>
              </a:tr>
              <a:tr h="162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臺北市都市更新容積獎勵小計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1,131.94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5.82%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上限</a:t>
                      </a:r>
                      <a:r>
                        <a:rPr lang="en-US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20%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4"/>
                  </a:ext>
                </a:extLst>
              </a:tr>
              <a:tr h="162000">
                <a:tc rowSpan="2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都市更新容積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獎勵合計（</a:t>
                      </a:r>
                      <a:r>
                        <a:rPr lang="en-US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</a:t>
                      </a:r>
                      <a:r>
                        <a:rPr lang="zh-TW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）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sz="9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7,779.60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40.02%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5"/>
                  </a:ext>
                </a:extLst>
              </a:tr>
              <a:tr h="162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法容</a:t>
                      </a:r>
                      <a:r>
                        <a:rPr lang="en-US" sz="900" b="1" ker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50%</a:t>
                      </a:r>
                      <a:r>
                        <a:rPr lang="zh-TW" sz="900" b="1" ker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上限</a:t>
                      </a:r>
                      <a:endParaRPr lang="zh-TW" sz="9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9,718.80</a:t>
                      </a:r>
                      <a:endParaRPr lang="zh-TW" sz="9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50.00%</a:t>
                      </a:r>
                      <a:endParaRPr lang="zh-TW" sz="9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6"/>
                  </a:ext>
                </a:extLst>
              </a:tr>
              <a:tr h="162000">
                <a:tc gridSpan="3"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其他容積獎勵項目（開放空間）（</a:t>
                      </a:r>
                      <a:r>
                        <a:rPr lang="en-US" sz="900" b="1" ker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</a:t>
                      </a:r>
                      <a:r>
                        <a:rPr lang="zh-TW" sz="900" b="1" ker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）</a:t>
                      </a:r>
                      <a:endParaRPr lang="zh-TW" sz="9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1,991.39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10.25%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27"/>
                  </a:ext>
                </a:extLst>
              </a:tr>
              <a:tr h="162000">
                <a:tc gridSpan="3"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容積移轉（</a:t>
                      </a:r>
                      <a:r>
                        <a:rPr lang="en-US" sz="900" b="1" ker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</a:t>
                      </a:r>
                      <a:r>
                        <a:rPr lang="zh-TW" sz="900" b="1" ker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）</a:t>
                      </a:r>
                      <a:endParaRPr lang="zh-TW" sz="9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sz="9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sz="9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28"/>
                  </a:ext>
                </a:extLst>
              </a:tr>
              <a:tr h="162000">
                <a:tc rowSpan="2" gridSpan="3"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容積額度核算（</a:t>
                      </a:r>
                      <a:r>
                        <a:rPr lang="en-US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</a:t>
                      </a:r>
                      <a:r>
                        <a:rPr lang="zh-TW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＋</a:t>
                      </a:r>
                      <a:r>
                        <a:rPr lang="en-US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</a:t>
                      </a:r>
                      <a:r>
                        <a:rPr lang="zh-TW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＋</a:t>
                      </a:r>
                      <a:r>
                        <a:rPr lang="en-US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</a:t>
                      </a:r>
                      <a:r>
                        <a:rPr lang="zh-TW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）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9,770.99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50.27%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9"/>
                  </a:ext>
                </a:extLst>
              </a:tr>
              <a:tr h="162000">
                <a:tc gridSpan="3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9,718.80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50.00%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上限</a:t>
                      </a:r>
                      <a:r>
                        <a:rPr lang="en-US" sz="9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50%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525" marR="105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30"/>
                  </a:ext>
                </a:extLst>
              </a:tr>
            </a:tbl>
          </a:graphicData>
        </a:graphic>
      </p:graphicFrame>
      <p:sp>
        <p:nvSpPr>
          <p:cNvPr id="12" name="Rectangle 34"/>
          <p:cNvSpPr>
            <a:spLocks noChangeArrowheads="1"/>
          </p:cNvSpPr>
          <p:nvPr/>
        </p:nvSpPr>
        <p:spPr bwMode="auto">
          <a:xfrm>
            <a:off x="489555" y="875000"/>
            <a:ext cx="699709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9pPr>
          </a:lstStyle>
          <a:p>
            <a:pPr marL="342900" indent="-342900" algn="just" eaLnBrk="1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990000"/>
              </a:buClr>
              <a:buFont typeface="Wingdings" pitchFamily="2" charset="2"/>
              <a:buChar char="r"/>
            </a:pPr>
            <a:r>
              <a:rPr lang="zh-TW" altLang="en-US" sz="2400" dirty="0">
                <a:solidFill>
                  <a:srgbClr val="990000"/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都市更新容積獎勵項目與額度</a:t>
            </a:r>
            <a:r>
              <a:rPr lang="en-US" altLang="zh-TW" sz="2400" dirty="0">
                <a:solidFill>
                  <a:srgbClr val="990000"/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(50.00%)</a:t>
            </a:r>
          </a:p>
        </p:txBody>
      </p:sp>
    </p:spTree>
    <p:extLst>
      <p:ext uri="{BB962C8B-B14F-4D97-AF65-F5344CB8AC3E}">
        <p14:creationId xmlns:p14="http://schemas.microsoft.com/office/powerpoint/2010/main" val="1772169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接點 4"/>
          <p:cNvCxnSpPr/>
          <p:nvPr/>
        </p:nvCxnSpPr>
        <p:spPr>
          <a:xfrm>
            <a:off x="2412261" y="460504"/>
            <a:ext cx="6264000" cy="15875"/>
          </a:xfrm>
          <a:prstGeom prst="line">
            <a:avLst/>
          </a:prstGeom>
          <a:ln>
            <a:solidFill>
              <a:srgbClr val="D1C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群組 20"/>
          <p:cNvGrpSpPr/>
          <p:nvPr/>
        </p:nvGrpSpPr>
        <p:grpSpPr>
          <a:xfrm>
            <a:off x="325497" y="157447"/>
            <a:ext cx="6084827" cy="605686"/>
            <a:chOff x="325498" y="157447"/>
            <a:chExt cx="2088002" cy="605686"/>
          </a:xfrm>
        </p:grpSpPr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500" y="166683"/>
              <a:ext cx="2088000" cy="589733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7" name="圓角矩形 16"/>
            <p:cNvSpPr/>
            <p:nvPr/>
          </p:nvSpPr>
          <p:spPr>
            <a:xfrm>
              <a:off x="325498" y="157447"/>
              <a:ext cx="2086763" cy="605686"/>
            </a:xfrm>
            <a:prstGeom prst="roundRect">
              <a:avLst/>
            </a:prstGeom>
            <a:noFill/>
            <a:ln w="76200">
              <a:solidFill>
                <a:srgbClr val="CEC9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7600950" y="6584156"/>
            <a:ext cx="1543050" cy="273844"/>
          </a:xfrm>
        </p:spPr>
        <p:txBody>
          <a:bodyPr/>
          <a:lstStyle/>
          <a:p>
            <a:fld id="{F47CEAE1-C982-4D7B-9E1A-CEEB45A21EB1}" type="slidenum">
              <a:rPr lang="zh-TW" altLang="en-US" smtClean="0"/>
              <a:pPr/>
              <a:t>18</a:t>
            </a:fld>
            <a:endParaRPr lang="zh-TW" altLang="en-US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495300" y="202325"/>
            <a:ext cx="6287506" cy="527827"/>
          </a:xfrm>
          <a:prstGeom prst="rect">
            <a:avLst/>
          </a:prstGeom>
          <a:noFill/>
        </p:spPr>
        <p:txBody>
          <a:bodyPr wrap="square" lIns="96001" tIns="48001" rIns="96001" bIns="48001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1pPr>
            <a:lvl2pPr marL="639763" indent="-182563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1279525" indent="-365125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919288" indent="-547688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2559050" indent="-73025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 marL="376669" indent="-376669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defRPr/>
            </a:pPr>
            <a:r>
              <a:rPr kumimoji="0" lang="zh-CN" altLang="en-US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六</a:t>
            </a:r>
            <a:r>
              <a:rPr kumimoji="0" lang="zh-TW" altLang="en-US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、拆遷安置計畫</a:t>
            </a:r>
          </a:p>
        </p:txBody>
      </p:sp>
      <p:sp>
        <p:nvSpPr>
          <p:cNvPr id="20" name="頁尾版面配置區 14"/>
          <p:cNvSpPr>
            <a:spLocks noGrp="1"/>
          </p:cNvSpPr>
          <p:nvPr>
            <p:ph type="ftr" sz="quarter" idx="11"/>
          </p:nvPr>
        </p:nvSpPr>
        <p:spPr>
          <a:xfrm>
            <a:off x="7087151" y="202535"/>
            <a:ext cx="1893455" cy="273844"/>
          </a:xfrm>
        </p:spPr>
        <p:txBody>
          <a:bodyPr/>
          <a:lstStyle/>
          <a:p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大同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區</a:t>
            </a:r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玉泉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段都更案   </a:t>
            </a:r>
          </a:p>
        </p:txBody>
      </p:sp>
      <p:graphicFrame>
        <p:nvGraphicFramePr>
          <p:cNvPr id="10" name="表格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6617821"/>
              </p:ext>
            </p:extLst>
          </p:nvPr>
        </p:nvGraphicFramePr>
        <p:xfrm>
          <a:off x="890730" y="1554422"/>
          <a:ext cx="7024834" cy="1584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384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0697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7941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ctr" fontAlgn="auto">
                        <a:lnSpc>
                          <a:spcPts val="1500"/>
                        </a:lnSpc>
                        <a:spcAft>
                          <a:spcPts val="0"/>
                        </a:spcAft>
                        <a:tabLst>
                          <a:tab pos="6249035" algn="r"/>
                        </a:tabLst>
                      </a:pPr>
                      <a:r>
                        <a:rPr lang="zh-TW" sz="1600" b="1" kern="1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項目</a:t>
                      </a:r>
                      <a:endParaRPr lang="zh-TW" sz="1600" b="1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ts val="1500"/>
                        </a:lnSpc>
                        <a:spcAft>
                          <a:spcPts val="0"/>
                        </a:spcAft>
                        <a:tabLst>
                          <a:tab pos="6249035" algn="r"/>
                        </a:tabLst>
                      </a:pPr>
                      <a:r>
                        <a:rPr lang="zh-TW" sz="1600" b="1" kern="1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拆除面積（</a:t>
                      </a:r>
                      <a:r>
                        <a:rPr lang="en-US" sz="1600" b="1" kern="1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1600" b="1" kern="100" baseline="300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TW" sz="1600" b="1" kern="1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）</a:t>
                      </a:r>
                      <a:endParaRPr lang="zh-TW" sz="1600" b="1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ts val="1500"/>
                        </a:lnSpc>
                        <a:spcAft>
                          <a:spcPts val="0"/>
                        </a:spcAft>
                        <a:tabLst>
                          <a:tab pos="6249035" algn="r"/>
                        </a:tabLst>
                      </a:pPr>
                      <a:r>
                        <a:rPr lang="zh-TW" sz="1600" b="1" kern="1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說明</a:t>
                      </a:r>
                      <a:endParaRPr lang="zh-TW" sz="1600" b="1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l" fontAlgn="auto">
                        <a:lnSpc>
                          <a:spcPts val="1500"/>
                        </a:lnSpc>
                        <a:spcAft>
                          <a:spcPts val="0"/>
                        </a:spcAft>
                        <a:tabLst>
                          <a:tab pos="6249035" algn="r"/>
                        </a:tabLst>
                      </a:pPr>
                      <a:r>
                        <a:rPr lang="zh-TW" sz="1600" b="1" kern="1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合法建築物</a:t>
                      </a:r>
                      <a:endParaRPr lang="zh-TW" sz="1600" b="1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ts val="1500"/>
                        </a:lnSpc>
                        <a:spcAft>
                          <a:spcPts val="0"/>
                        </a:spcAft>
                        <a:tabLst>
                          <a:tab pos="6249035" algn="r"/>
                        </a:tabLst>
                      </a:pPr>
                      <a:r>
                        <a:rPr lang="en-US" sz="1600" b="1" kern="1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5,770.81</a:t>
                      </a:r>
                      <a:endParaRPr lang="zh-TW" sz="1600" b="1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ts val="1500"/>
                        </a:lnSpc>
                        <a:spcAft>
                          <a:spcPts val="0"/>
                        </a:spcAft>
                        <a:tabLst>
                          <a:tab pos="6249035" algn="r"/>
                        </a:tabLst>
                      </a:pPr>
                      <a:r>
                        <a:rPr lang="zh-TW" sz="1600" b="1" kern="1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依謄本面積計算</a:t>
                      </a:r>
                      <a:endParaRPr lang="zh-TW" sz="1600" b="1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l" fontAlgn="auto">
                        <a:lnSpc>
                          <a:spcPts val="1500"/>
                        </a:lnSpc>
                        <a:spcAft>
                          <a:spcPts val="0"/>
                        </a:spcAft>
                        <a:tabLst>
                          <a:tab pos="6249035" algn="r"/>
                        </a:tabLst>
                      </a:pPr>
                      <a:r>
                        <a:rPr lang="zh-TW" sz="1600" b="1" kern="1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其他土地改良物（含合法建築</a:t>
                      </a:r>
                      <a:r>
                        <a:rPr lang="zh-CN" altLang="en-US" sz="1600" b="1" kern="1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物</a:t>
                      </a:r>
                      <a:r>
                        <a:rPr lang="zh-TW" sz="1600" b="1" kern="1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增建</a:t>
                      </a:r>
                      <a:r>
                        <a:rPr lang="zh-CN" altLang="en-US" sz="1600" b="1" kern="1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面積</a:t>
                      </a:r>
                      <a:r>
                        <a:rPr lang="zh-TW" sz="1600" b="1" kern="1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）</a:t>
                      </a:r>
                      <a:endParaRPr lang="zh-TW" sz="1600" b="1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ts val="1500"/>
                        </a:lnSpc>
                        <a:spcAft>
                          <a:spcPts val="0"/>
                        </a:spcAft>
                        <a:tabLst>
                          <a:tab pos="6249035" algn="r"/>
                        </a:tabLst>
                      </a:pPr>
                      <a:r>
                        <a:rPr lang="en-US" sz="1600" b="1" kern="1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1,8</a:t>
                      </a:r>
                      <a:r>
                        <a:rPr lang="en-US" altLang="zh-CN" sz="1600" b="1" kern="1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42</a:t>
                      </a:r>
                      <a:r>
                        <a:rPr lang="en-US" sz="1600" b="1" kern="1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altLang="zh-CN" sz="1600" b="1" kern="1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</a:t>
                      </a:r>
                      <a:endParaRPr lang="zh-TW" sz="1600" b="1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ts val="1500"/>
                        </a:lnSpc>
                        <a:spcAft>
                          <a:spcPts val="0"/>
                        </a:spcAft>
                        <a:tabLst>
                          <a:tab pos="6249035" algn="r"/>
                        </a:tabLst>
                      </a:pPr>
                      <a:r>
                        <a:rPr lang="zh-TW" sz="1600" b="1" kern="1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依實側面積計算</a:t>
                      </a:r>
                      <a:endParaRPr lang="zh-TW" sz="1600" b="1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r" fontAlgn="auto">
                        <a:lnSpc>
                          <a:spcPts val="1500"/>
                        </a:lnSpc>
                        <a:spcAft>
                          <a:spcPts val="0"/>
                        </a:spcAft>
                        <a:tabLst>
                          <a:tab pos="6249035" algn="r"/>
                        </a:tabLst>
                      </a:pPr>
                      <a:r>
                        <a:rPr lang="zh-TW" sz="1600" b="1" kern="1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合計</a:t>
                      </a:r>
                      <a:endParaRPr lang="zh-TW" sz="1600" b="1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ts val="1500"/>
                        </a:lnSpc>
                        <a:spcAft>
                          <a:spcPts val="0"/>
                        </a:spcAft>
                        <a:tabLst>
                          <a:tab pos="6249035" algn="r"/>
                        </a:tabLst>
                      </a:pPr>
                      <a:r>
                        <a:rPr lang="en-US" altLang="zh-CN" sz="1600" b="1" kern="1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en-US" sz="1600" b="1" kern="1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altLang="zh-CN" sz="1600" b="1" kern="1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612</a:t>
                      </a:r>
                      <a:r>
                        <a:rPr lang="en-US" sz="1600" b="1" kern="1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.9</a:t>
                      </a:r>
                      <a:r>
                        <a:rPr lang="en-US" altLang="zh-CN" sz="1600" b="1" kern="1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sz="1600" b="1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ts val="1500"/>
                        </a:lnSpc>
                        <a:spcAft>
                          <a:spcPts val="0"/>
                        </a:spcAft>
                        <a:tabLst>
                          <a:tab pos="6249035" algn="r"/>
                        </a:tabLst>
                      </a:pPr>
                      <a:r>
                        <a:rPr lang="en-US" sz="1600" b="1" kern="1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b="1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8276151" y="1379640"/>
            <a:ext cx="400110" cy="2952750"/>
          </a:xfrm>
          <a:prstGeom prst="rect">
            <a:avLst/>
          </a:prstGeom>
          <a:noFill/>
          <a:ln w="9525">
            <a:solidFill>
              <a:srgbClr val="4D4D4D"/>
            </a:solidFill>
            <a:miter lim="800000"/>
            <a:headEnd/>
            <a:tailEnd/>
          </a:ln>
        </p:spPr>
        <p:txBody>
          <a:bodyPr vert="eaVert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400" b="0" dirty="0">
                <a:solidFill>
                  <a:srgbClr val="C00000"/>
                </a:solidFill>
                <a:ea typeface="華康中黑體" pitchFamily="49" charset="-120"/>
              </a:rPr>
              <a:t>未來應以都市更新審議會核准案為準</a:t>
            </a:r>
          </a:p>
        </p:txBody>
      </p:sp>
      <p:sp>
        <p:nvSpPr>
          <p:cNvPr id="18" name="Rectangle 34"/>
          <p:cNvSpPr>
            <a:spLocks noChangeArrowheads="1"/>
          </p:cNvSpPr>
          <p:nvPr/>
        </p:nvSpPr>
        <p:spPr bwMode="auto">
          <a:xfrm>
            <a:off x="489555" y="875000"/>
            <a:ext cx="699709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9pPr>
          </a:lstStyle>
          <a:p>
            <a:pPr marL="342900" indent="-342900" algn="just" eaLnBrk="1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990000"/>
              </a:buClr>
              <a:buFont typeface="Wingdings" pitchFamily="2" charset="2"/>
              <a:buChar char="r"/>
            </a:pPr>
            <a:r>
              <a:rPr lang="zh-TW" altLang="en-US" sz="2400" dirty="0">
                <a:solidFill>
                  <a:srgbClr val="990000"/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地上物拆除面積</a:t>
            </a:r>
            <a:r>
              <a:rPr lang="en-US" altLang="zh-TW" sz="2400" dirty="0">
                <a:solidFill>
                  <a:srgbClr val="990000"/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/</a:t>
            </a:r>
            <a:r>
              <a:rPr lang="zh-CN" altLang="en-US" sz="2400" dirty="0">
                <a:solidFill>
                  <a:srgbClr val="990000"/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合計</a:t>
            </a:r>
            <a:r>
              <a:rPr lang="en-US" altLang="zh-CN" sz="2400" dirty="0">
                <a:solidFill>
                  <a:srgbClr val="990000"/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7,613.00m</a:t>
            </a:r>
            <a:r>
              <a:rPr lang="en-US" altLang="zh-CN" sz="2400" baseline="30000" dirty="0">
                <a:solidFill>
                  <a:srgbClr val="990000"/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2</a:t>
            </a:r>
            <a:endParaRPr lang="zh-TW" altLang="en-US" sz="2400" baseline="30000" dirty="0">
              <a:solidFill>
                <a:srgbClr val="990000"/>
              </a:solidFill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727680" y="3888326"/>
            <a:ext cx="6962774" cy="8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9pPr>
          </a:lstStyle>
          <a:p>
            <a:pPr marL="342900" indent="-342900" algn="just" eaLnBrk="1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Wingdings" pitchFamily="2" charset="2"/>
              <a:buChar char="n"/>
            </a:pPr>
            <a:r>
              <a:rPr lang="zh-TW" altLang="en-US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依「都市更新條例」第</a:t>
            </a:r>
            <a:r>
              <a:rPr lang="en-US" altLang="zh-TW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57</a:t>
            </a:r>
            <a:r>
              <a:rPr lang="zh-TW" altLang="en-US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條規定，本案所拆遷補償方案依</a:t>
            </a:r>
            <a:r>
              <a:rPr lang="zh-CN" altLang="en-US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專業估價者查估建物殘餘價值辦理</a:t>
            </a:r>
            <a:r>
              <a:rPr lang="zh-TW" altLang="en-US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CN" altLang="en-US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並扣除拆除費用計算，</a:t>
            </a:r>
            <a:r>
              <a:rPr lang="zh-TW" altLang="en-US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合法建築物拆遷補償費用為</a:t>
            </a:r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4,960</a:t>
            </a:r>
            <a:r>
              <a:rPr lang="zh-CN" altLang="en-US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</a:t>
            </a:r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en-US" altLang="zh-TW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860</a:t>
            </a:r>
            <a:r>
              <a:rPr lang="zh-TW" altLang="en-US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元、其他土地改良物拆遷補償費為</a:t>
            </a:r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1,407</a:t>
            </a:r>
            <a:r>
              <a:rPr lang="zh-CN" altLang="en-US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</a:t>
            </a:r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en-US" altLang="zh-TW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,203</a:t>
            </a:r>
            <a:r>
              <a:rPr lang="zh-TW" altLang="en-US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元</a:t>
            </a:r>
          </a:p>
        </p:txBody>
      </p:sp>
      <p:sp>
        <p:nvSpPr>
          <p:cNvPr id="22" name="Rectangle 34"/>
          <p:cNvSpPr>
            <a:spLocks noChangeArrowheads="1"/>
          </p:cNvSpPr>
          <p:nvPr/>
        </p:nvSpPr>
        <p:spPr bwMode="auto">
          <a:xfrm>
            <a:off x="489555" y="3407233"/>
            <a:ext cx="6132918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9pPr>
          </a:lstStyle>
          <a:p>
            <a:pPr marL="342900" indent="-342900" algn="just" eaLnBrk="1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990000"/>
              </a:buClr>
              <a:buFont typeface="Wingdings" pitchFamily="2" charset="2"/>
              <a:buChar char="r"/>
            </a:pPr>
            <a:r>
              <a:rPr lang="zh-TW" altLang="en-US" sz="2400" dirty="0">
                <a:solidFill>
                  <a:srgbClr val="990000"/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拆遷補償標準</a:t>
            </a:r>
          </a:p>
        </p:txBody>
      </p:sp>
      <p:sp>
        <p:nvSpPr>
          <p:cNvPr id="23" name="Rectangle 34"/>
          <p:cNvSpPr>
            <a:spLocks noChangeArrowheads="1"/>
          </p:cNvSpPr>
          <p:nvPr/>
        </p:nvSpPr>
        <p:spPr bwMode="auto">
          <a:xfrm>
            <a:off x="489555" y="5147932"/>
            <a:ext cx="6132918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9pPr>
          </a:lstStyle>
          <a:p>
            <a:pPr marL="342900" indent="-342900" algn="just" eaLnBrk="1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990000"/>
              </a:buClr>
              <a:buFont typeface="Wingdings" pitchFamily="2" charset="2"/>
              <a:buChar char="r"/>
            </a:pPr>
            <a:r>
              <a:rPr lang="zh-TW" altLang="en-US" sz="2400" dirty="0">
                <a:solidFill>
                  <a:srgbClr val="990000"/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拆遷期間合法建築物安置費用</a:t>
            </a:r>
          </a:p>
        </p:txBody>
      </p:sp>
      <p:sp>
        <p:nvSpPr>
          <p:cNvPr id="24" name="Rectangle 16"/>
          <p:cNvSpPr>
            <a:spLocks noChangeArrowheads="1"/>
          </p:cNvSpPr>
          <p:nvPr/>
        </p:nvSpPr>
        <p:spPr bwMode="auto">
          <a:xfrm>
            <a:off x="727680" y="5660695"/>
            <a:ext cx="6962774" cy="8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9pPr>
          </a:lstStyle>
          <a:p>
            <a:pPr marL="342900" indent="-342900" algn="just" eaLnBrk="1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Wingdings" pitchFamily="2" charset="2"/>
              <a:buChar char="n"/>
            </a:pPr>
            <a:r>
              <a:rPr lang="zh-TW" altLang="en-US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提供合法建築物合理租金補貼，拆遷期間</a:t>
            </a:r>
            <a:r>
              <a:rPr lang="en-US" altLang="zh-TW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約</a:t>
            </a:r>
            <a:r>
              <a:rPr lang="en-US" altLang="zh-TW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60.6</a:t>
            </a:r>
            <a:r>
              <a:rPr lang="zh-TW" altLang="en-US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個月</a:t>
            </a:r>
            <a:r>
              <a:rPr lang="en-US" altLang="zh-TW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安置費用為</a:t>
            </a:r>
            <a:r>
              <a:rPr lang="en-US" altLang="zh-TW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CN" altLang="en-US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億</a:t>
            </a:r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2,467</a:t>
            </a:r>
            <a:r>
              <a:rPr lang="zh-TW" altLang="en-US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</a:t>
            </a:r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714</a:t>
            </a:r>
            <a:r>
              <a:rPr lang="zh-TW" altLang="en-US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元</a:t>
            </a:r>
          </a:p>
        </p:txBody>
      </p:sp>
    </p:spTree>
    <p:extLst>
      <p:ext uri="{BB962C8B-B14F-4D97-AF65-F5344CB8AC3E}">
        <p14:creationId xmlns:p14="http://schemas.microsoft.com/office/powerpoint/2010/main" val="6275917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接點 4"/>
          <p:cNvCxnSpPr/>
          <p:nvPr/>
        </p:nvCxnSpPr>
        <p:spPr>
          <a:xfrm>
            <a:off x="2412261" y="460504"/>
            <a:ext cx="6264000" cy="15875"/>
          </a:xfrm>
          <a:prstGeom prst="line">
            <a:avLst/>
          </a:prstGeom>
          <a:ln>
            <a:solidFill>
              <a:srgbClr val="D1C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群組 20"/>
          <p:cNvGrpSpPr/>
          <p:nvPr/>
        </p:nvGrpSpPr>
        <p:grpSpPr>
          <a:xfrm>
            <a:off x="325497" y="157447"/>
            <a:ext cx="6084827" cy="605686"/>
            <a:chOff x="325498" y="157447"/>
            <a:chExt cx="2088002" cy="605686"/>
          </a:xfrm>
        </p:grpSpPr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500" y="166683"/>
              <a:ext cx="2088000" cy="589733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7" name="圓角矩形 16"/>
            <p:cNvSpPr/>
            <p:nvPr/>
          </p:nvSpPr>
          <p:spPr>
            <a:xfrm>
              <a:off x="325498" y="157447"/>
              <a:ext cx="2086763" cy="605686"/>
            </a:xfrm>
            <a:prstGeom prst="roundRect">
              <a:avLst/>
            </a:prstGeom>
            <a:noFill/>
            <a:ln w="76200">
              <a:solidFill>
                <a:srgbClr val="CEC9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7600950" y="6584156"/>
            <a:ext cx="1543050" cy="273844"/>
          </a:xfrm>
        </p:spPr>
        <p:txBody>
          <a:bodyPr/>
          <a:lstStyle/>
          <a:p>
            <a:fld id="{F47CEAE1-C982-4D7B-9E1A-CEEB45A21EB1}" type="slidenum">
              <a:rPr lang="zh-TW" altLang="en-US" smtClean="0"/>
              <a:pPr/>
              <a:t>19</a:t>
            </a:fld>
            <a:endParaRPr lang="zh-TW" altLang="en-US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495300" y="202325"/>
            <a:ext cx="6287506" cy="527827"/>
          </a:xfrm>
          <a:prstGeom prst="rect">
            <a:avLst/>
          </a:prstGeom>
          <a:noFill/>
        </p:spPr>
        <p:txBody>
          <a:bodyPr wrap="square" lIns="96001" tIns="48001" rIns="96001" bIns="48001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1pPr>
            <a:lvl2pPr marL="639763" indent="-182563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1279525" indent="-365125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919288" indent="-547688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2559050" indent="-73025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 marL="376669" indent="-376669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defRPr/>
            </a:pPr>
            <a:r>
              <a:rPr kumimoji="0" lang="zh-CN" altLang="en-US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六</a:t>
            </a:r>
            <a:r>
              <a:rPr kumimoji="0" lang="zh-TW" altLang="en-US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kumimoji="0" lang="zh-CN" altLang="en-US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實施方式與共同負擔</a:t>
            </a:r>
            <a:endParaRPr kumimoji="0" lang="zh-TW" altLang="en-US" sz="2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Rectangle 16"/>
          <p:cNvSpPr>
            <a:spLocks noChangeArrowheads="1"/>
          </p:cNvSpPr>
          <p:nvPr/>
        </p:nvSpPr>
        <p:spPr bwMode="auto">
          <a:xfrm>
            <a:off x="638176" y="1358551"/>
            <a:ext cx="2742333" cy="8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9pPr>
          </a:lstStyle>
          <a:p>
            <a:pPr marL="342900" indent="-342900" algn="just" eaLnBrk="1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Wingdings" pitchFamily="2" charset="2"/>
              <a:buChar char="n"/>
            </a:pPr>
            <a:r>
              <a:rPr lang="zh-TW" altLang="en-US" sz="17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依</a:t>
            </a:r>
            <a:r>
              <a:rPr lang="en-US" altLang="zh-CN" sz="17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31-35</a:t>
            </a:r>
            <a:r>
              <a:rPr lang="zh-CN" altLang="en-US" sz="17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層鋼骨鋼筋混凝土造（</a:t>
            </a:r>
            <a:r>
              <a:rPr lang="en-US" altLang="zh-CN" sz="17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SRC</a:t>
            </a:r>
            <a:r>
              <a:rPr lang="zh-CN" altLang="en-US" sz="17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）第三級標準估算為</a:t>
            </a:r>
            <a:r>
              <a:rPr lang="en-US" altLang="zh-CN" sz="17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82,700</a:t>
            </a:r>
            <a:r>
              <a:rPr lang="zh-TW" altLang="en-US" sz="17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元</a:t>
            </a:r>
            <a:r>
              <a:rPr lang="en-US" altLang="zh-CN" sz="17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/m</a:t>
            </a:r>
            <a:r>
              <a:rPr lang="en-US" altLang="zh-CN" sz="1700" baseline="300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CN" altLang="en-US" sz="1700" baseline="300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altLang="en-US" sz="17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lang="en-US" altLang="zh-CN" sz="17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27.34</a:t>
            </a:r>
            <a:r>
              <a:rPr lang="zh-CN" altLang="en-US" sz="17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萬元</a:t>
            </a:r>
            <a:r>
              <a:rPr lang="en-US" altLang="zh-CN" sz="17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CN" altLang="en-US" sz="17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坪），另加計地下層加價與物價指數調整，平均營建費用為</a:t>
            </a:r>
            <a:r>
              <a:rPr lang="en-US" altLang="zh-CN" sz="17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95,714</a:t>
            </a:r>
            <a:r>
              <a:rPr lang="zh-TW" altLang="en-US" sz="17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元</a:t>
            </a:r>
            <a:r>
              <a:rPr lang="en-US" altLang="zh-CN" sz="17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/m</a:t>
            </a:r>
            <a:r>
              <a:rPr lang="en-US" altLang="zh-CN" sz="1700" baseline="300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CN" altLang="en-US" sz="1700" baseline="300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altLang="en-US" sz="17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lang="en-US" altLang="zh-CN" sz="17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316,410</a:t>
            </a:r>
            <a:r>
              <a:rPr lang="zh-CN" altLang="en-US" sz="17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元</a:t>
            </a:r>
            <a:r>
              <a:rPr lang="en-US" altLang="zh-CN" sz="17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CN" altLang="en-US" sz="17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坪）</a:t>
            </a:r>
            <a:endParaRPr lang="zh-TW" altLang="en-US" sz="1700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Rectangle 34"/>
          <p:cNvSpPr>
            <a:spLocks noChangeArrowheads="1"/>
          </p:cNvSpPr>
          <p:nvPr/>
        </p:nvSpPr>
        <p:spPr bwMode="auto">
          <a:xfrm>
            <a:off x="489555" y="875000"/>
            <a:ext cx="6132918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9pPr>
          </a:lstStyle>
          <a:p>
            <a:pPr marL="342900" indent="-342900" algn="just" eaLnBrk="1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990000"/>
              </a:buClr>
              <a:buFont typeface="Wingdings" pitchFamily="2" charset="2"/>
              <a:buChar char="r"/>
            </a:pPr>
            <a:r>
              <a:rPr lang="zh-CN" altLang="en-US" sz="2400" dirty="0">
                <a:solidFill>
                  <a:srgbClr val="990000"/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營建工程造價計算</a:t>
            </a:r>
            <a:endParaRPr lang="zh-TW" altLang="en-US" sz="2400" dirty="0">
              <a:solidFill>
                <a:srgbClr val="990000"/>
              </a:solidFill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8" name="頁尾版面配置區 14"/>
          <p:cNvSpPr>
            <a:spLocks noGrp="1"/>
          </p:cNvSpPr>
          <p:nvPr>
            <p:ph type="ftr" sz="quarter" idx="11"/>
          </p:nvPr>
        </p:nvSpPr>
        <p:spPr>
          <a:xfrm>
            <a:off x="7087151" y="202535"/>
            <a:ext cx="1893455" cy="273844"/>
          </a:xfrm>
        </p:spPr>
        <p:txBody>
          <a:bodyPr/>
          <a:lstStyle/>
          <a:p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大同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區</a:t>
            </a:r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玉泉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段都更案   </a:t>
            </a:r>
          </a:p>
        </p:txBody>
      </p:sp>
      <p:pic>
        <p:nvPicPr>
          <p:cNvPr id="15" name="圖片 14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84546" y="874999"/>
            <a:ext cx="4988093" cy="5895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30053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群組 20"/>
          <p:cNvGrpSpPr/>
          <p:nvPr/>
        </p:nvGrpSpPr>
        <p:grpSpPr>
          <a:xfrm>
            <a:off x="325498" y="157447"/>
            <a:ext cx="4560538" cy="605686"/>
            <a:chOff x="325498" y="157447"/>
            <a:chExt cx="2088002" cy="605686"/>
          </a:xfrm>
        </p:grpSpPr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500" y="166683"/>
              <a:ext cx="2088000" cy="589733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7" name="圓角矩形 16"/>
            <p:cNvSpPr/>
            <p:nvPr/>
          </p:nvSpPr>
          <p:spPr>
            <a:xfrm>
              <a:off x="325498" y="157447"/>
              <a:ext cx="2086763" cy="605686"/>
            </a:xfrm>
            <a:prstGeom prst="roundRect">
              <a:avLst/>
            </a:prstGeom>
            <a:noFill/>
            <a:ln w="76200">
              <a:solidFill>
                <a:srgbClr val="CEC9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5" name="頁尾版面配置區 14"/>
          <p:cNvSpPr>
            <a:spLocks noGrp="1"/>
          </p:cNvSpPr>
          <p:nvPr>
            <p:ph type="ftr" sz="quarter" idx="11"/>
          </p:nvPr>
        </p:nvSpPr>
        <p:spPr>
          <a:xfrm>
            <a:off x="7087151" y="202535"/>
            <a:ext cx="1893455" cy="273844"/>
          </a:xfrm>
        </p:spPr>
        <p:txBody>
          <a:bodyPr/>
          <a:lstStyle/>
          <a:p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大同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區</a:t>
            </a:r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玉泉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段都更案   </a:t>
            </a:r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7600950" y="6584156"/>
            <a:ext cx="1543050" cy="273844"/>
          </a:xfrm>
        </p:spPr>
        <p:txBody>
          <a:bodyPr/>
          <a:lstStyle/>
          <a:p>
            <a:fld id="{F47CEAE1-C982-4D7B-9E1A-CEEB45A21EB1}" type="slidenum">
              <a:rPr lang="zh-TW" altLang="en-US" smtClean="0"/>
              <a:pPr/>
              <a:t>2</a:t>
            </a:fld>
            <a:endParaRPr lang="zh-TW" altLang="en-US" dirty="0"/>
          </a:p>
        </p:txBody>
      </p:sp>
      <p:sp>
        <p:nvSpPr>
          <p:cNvPr id="8" name="Rectangle 425"/>
          <p:cNvSpPr>
            <a:spLocks noChangeArrowheads="1"/>
          </p:cNvSpPr>
          <p:nvPr/>
        </p:nvSpPr>
        <p:spPr bwMode="auto">
          <a:xfrm>
            <a:off x="36513" y="895292"/>
            <a:ext cx="9144000" cy="830997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9pPr>
          </a:lstStyle>
          <a:p>
            <a:pPr algn="ctr" eaLnBrk="1" hangingPunct="1">
              <a:spcBef>
                <a:spcPct val="20000"/>
              </a:spcBef>
              <a:spcAft>
                <a:spcPct val="20000"/>
              </a:spcAft>
            </a:pPr>
            <a:r>
              <a:rPr lang="zh-TW" altLang="en-US" sz="2000" dirty="0">
                <a:solidFill>
                  <a:schemeClr val="tx2">
                    <a:lumMod val="75000"/>
                  </a:schemeClr>
                </a:solidFill>
                <a:latin typeface="Arial" charset="0"/>
                <a:ea typeface="華康中黑體" pitchFamily="49" charset="-120"/>
              </a:rPr>
              <a:t>擬訂臺北市大同區玉泉段二小段</a:t>
            </a:r>
            <a:r>
              <a:rPr lang="en-US" altLang="zh-TW" sz="2000" dirty="0">
                <a:solidFill>
                  <a:schemeClr val="tx2">
                    <a:lumMod val="75000"/>
                  </a:schemeClr>
                </a:solidFill>
                <a:latin typeface="Arial" charset="0"/>
                <a:ea typeface="華康中黑體" pitchFamily="49" charset="-120"/>
              </a:rPr>
              <a:t>243</a:t>
            </a:r>
            <a:r>
              <a:rPr lang="zh-TW" altLang="en-US" sz="2000" dirty="0">
                <a:solidFill>
                  <a:schemeClr val="tx2">
                    <a:lumMod val="75000"/>
                  </a:schemeClr>
                </a:solidFill>
                <a:latin typeface="Arial" charset="0"/>
                <a:ea typeface="華康中黑體" pitchFamily="49" charset="-120"/>
              </a:rPr>
              <a:t>地號等</a:t>
            </a:r>
            <a:r>
              <a:rPr lang="en-US" altLang="zh-CN" sz="2000" dirty="0">
                <a:solidFill>
                  <a:schemeClr val="tx2">
                    <a:lumMod val="75000"/>
                  </a:schemeClr>
                </a:solidFill>
                <a:latin typeface="Arial" charset="0"/>
                <a:ea typeface="華康中黑體" pitchFamily="49" charset="-120"/>
              </a:rPr>
              <a:t>28</a:t>
            </a:r>
            <a:r>
              <a:rPr lang="zh-TW" altLang="en-US" sz="2000" dirty="0">
                <a:solidFill>
                  <a:schemeClr val="tx2">
                    <a:lumMod val="75000"/>
                  </a:schemeClr>
                </a:solidFill>
                <a:latin typeface="Arial" charset="0"/>
                <a:ea typeface="華康中黑體" pitchFamily="49" charset="-120"/>
              </a:rPr>
              <a:t>筆土地</a:t>
            </a:r>
            <a:endParaRPr lang="en-US" altLang="zh-TW" sz="2000" dirty="0">
              <a:solidFill>
                <a:schemeClr val="tx2">
                  <a:lumMod val="75000"/>
                </a:schemeClr>
              </a:solidFill>
              <a:latin typeface="Arial" charset="0"/>
              <a:ea typeface="華康中黑體" pitchFamily="49" charset="-120"/>
            </a:endParaRPr>
          </a:p>
          <a:p>
            <a:pPr algn="ctr" eaLnBrk="1" hangingPunct="1">
              <a:spcBef>
                <a:spcPct val="20000"/>
              </a:spcBef>
              <a:spcAft>
                <a:spcPct val="20000"/>
              </a:spcAft>
            </a:pPr>
            <a:r>
              <a:rPr lang="zh-TW" altLang="en-US" sz="2000" dirty="0">
                <a:solidFill>
                  <a:schemeClr val="tx2">
                    <a:lumMod val="75000"/>
                  </a:schemeClr>
                </a:solidFill>
                <a:latin typeface="Arial" charset="0"/>
                <a:ea typeface="華康中黑體" pitchFamily="49" charset="-120"/>
              </a:rPr>
              <a:t>都市更新事業計畫案</a:t>
            </a:r>
          </a:p>
        </p:txBody>
      </p:sp>
      <p:sp>
        <p:nvSpPr>
          <p:cNvPr id="9" name="Rectangle 426"/>
          <p:cNvSpPr>
            <a:spLocks noChangeArrowheads="1"/>
          </p:cNvSpPr>
          <p:nvPr/>
        </p:nvSpPr>
        <p:spPr bwMode="auto">
          <a:xfrm>
            <a:off x="1177828" y="1799688"/>
            <a:ext cx="7411003" cy="1323439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9pPr>
          </a:lstStyle>
          <a:p>
            <a:pPr eaLnBrk="1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tabLst>
                <a:tab pos="571500" algn="l"/>
              </a:tabLst>
            </a:pPr>
            <a:r>
              <a:rPr lang="zh-TW" altLang="en-US" sz="1600" b="0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一、會議時間：中華民國</a:t>
            </a:r>
            <a:r>
              <a:rPr lang="en-US" altLang="zh-TW" sz="1600" b="0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en-US" altLang="zh-CN" sz="1600" b="0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1600" b="0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1600" b="0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1600" b="0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CN" sz="1600" b="0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26</a:t>
            </a:r>
            <a:r>
              <a:rPr lang="zh-TW" altLang="en-US" sz="1600" b="0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日（星期</a:t>
            </a:r>
            <a:r>
              <a:rPr lang="zh-CN" altLang="en-US" sz="1600" b="0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zh-TW" altLang="en-US" sz="1600" b="0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）下午</a:t>
            </a:r>
            <a:r>
              <a:rPr lang="en-US" altLang="zh-TW" sz="1600" b="0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1600" b="0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時</a:t>
            </a:r>
            <a:r>
              <a:rPr lang="en-US" altLang="zh-TW" sz="1600" b="0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30</a:t>
            </a:r>
            <a:r>
              <a:rPr lang="zh-TW" altLang="en-US" sz="1600" b="0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</a:t>
            </a:r>
          </a:p>
          <a:p>
            <a:pPr eaLnBrk="1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tabLst>
                <a:tab pos="571500" algn="l"/>
              </a:tabLst>
            </a:pPr>
            <a:r>
              <a:rPr lang="zh-TW" altLang="en-US" sz="1600" b="0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二、會議主席：友座紅典建設股</a:t>
            </a:r>
            <a:r>
              <a:rPr lang="zh-CN" altLang="en-US" sz="1600" b="0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份有限</a:t>
            </a:r>
            <a:r>
              <a:rPr lang="zh-TW" altLang="en-US" sz="1600" b="0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公司</a:t>
            </a:r>
          </a:p>
          <a:p>
            <a:pPr eaLnBrk="1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tabLst>
                <a:tab pos="571500" algn="l"/>
              </a:tabLst>
            </a:pPr>
            <a:r>
              <a:rPr lang="zh-TW" altLang="en-US" sz="1600" b="0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三、會議地點：福君海悅大飯店會議室（臺北市大同區重慶北路一段</a:t>
            </a:r>
            <a:r>
              <a:rPr lang="en-US" altLang="zh-TW" sz="1600" b="0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62</a:t>
            </a:r>
            <a:r>
              <a:rPr lang="zh-TW" altLang="en-US" sz="1600" b="0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號</a:t>
            </a:r>
            <a:r>
              <a:rPr lang="en-US" altLang="zh-TW" sz="1600" b="0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1600" b="0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樓）</a:t>
            </a:r>
          </a:p>
          <a:p>
            <a:pPr eaLnBrk="1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tabLst>
                <a:tab pos="571500" algn="l"/>
              </a:tabLst>
            </a:pPr>
            <a:r>
              <a:rPr lang="zh-TW" altLang="en-US" sz="1600" b="0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四、議       程：</a:t>
            </a:r>
            <a:r>
              <a:rPr lang="zh-CN" altLang="en-US" sz="1600" b="0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lang="en-US" altLang="zh-CN" sz="1600" b="0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14</a:t>
            </a:r>
            <a:r>
              <a:rPr lang="zh-CN" altLang="en-US" sz="1600" b="0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CN" sz="1600" b="0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00~16</a:t>
            </a:r>
            <a:r>
              <a:rPr lang="zh-CN" altLang="en-US" sz="1600" b="0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CN" sz="1600" b="0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00</a:t>
            </a:r>
            <a:r>
              <a:rPr lang="zh-CN" altLang="en-US" sz="1600" b="0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r>
              <a:rPr lang="en-US" altLang="zh-CN" sz="1600" b="0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 14:00</a:t>
            </a:r>
            <a:r>
              <a:rPr lang="zh-CN" altLang="en-US" sz="1600" b="0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報到</a:t>
            </a:r>
            <a:endParaRPr lang="zh-TW" altLang="en-US" sz="1600" b="0" dirty="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1356718" y="173750"/>
            <a:ext cx="2457900" cy="589382"/>
          </a:xfrm>
          <a:prstGeom prst="rect">
            <a:avLst/>
          </a:prstGeom>
          <a:noFill/>
        </p:spPr>
        <p:txBody>
          <a:bodyPr wrap="square" lIns="96001" tIns="48001" rIns="96001" bIns="48001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1pPr>
            <a:lvl2pPr marL="639763" indent="-182563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1279525" indent="-365125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919288" indent="-547688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2559050" indent="-73025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 marL="376669" indent="-376669" algn="dist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defRPr/>
            </a:pPr>
            <a:r>
              <a:rPr kumimoji="0" lang="zh-CN" altLang="en-US" sz="3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議 程</a:t>
            </a:r>
            <a:endParaRPr kumimoji="0" lang="zh-TW" altLang="en-US" sz="32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5" name="直線接點 4"/>
          <p:cNvCxnSpPr/>
          <p:nvPr/>
        </p:nvCxnSpPr>
        <p:spPr>
          <a:xfrm>
            <a:off x="2412261" y="460504"/>
            <a:ext cx="6264000" cy="15875"/>
          </a:xfrm>
          <a:prstGeom prst="line">
            <a:avLst/>
          </a:prstGeom>
          <a:ln>
            <a:solidFill>
              <a:srgbClr val="D1C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表格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9374754"/>
              </p:ext>
            </p:extLst>
          </p:nvPr>
        </p:nvGraphicFramePr>
        <p:xfrm>
          <a:off x="1694565" y="3249728"/>
          <a:ext cx="6045508" cy="3420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031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4232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議程內容</a:t>
                      </a:r>
                      <a:endParaRPr lang="zh-TW" sz="1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主持單位</a:t>
                      </a:r>
                      <a:endParaRPr lang="zh-TW" sz="1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簽</a:t>
                      </a: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</a:t>
                      </a: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到</a:t>
                      </a:r>
                      <a:endParaRPr lang="zh-TW" sz="1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規劃單位：新意群工程顧問有限公司</a:t>
                      </a:r>
                      <a:endParaRPr lang="zh-TW" sz="1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000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主席及來賓致詞</a:t>
                      </a:r>
                      <a:endParaRPr lang="zh-TW" sz="1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實施者：友座紅典建設（股）公司</a:t>
                      </a:r>
                      <a:endParaRPr lang="zh-TW" sz="1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0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里長、專家學者與市府代表</a:t>
                      </a:r>
                      <a:endParaRPr lang="zh-TW" sz="1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都市更新事業計畫案簡報</a:t>
                      </a:r>
                      <a:endParaRPr lang="zh-TW" sz="14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規劃單位：新意群工程顧問有限公司</a:t>
                      </a:r>
                      <a:endParaRPr lang="zh-TW" sz="1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設計單位：胡永復建築師事務所</a:t>
                      </a:r>
                      <a:endParaRPr lang="zh-TW" sz="1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0000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相關問題提問與答覆</a:t>
                      </a:r>
                      <a:endParaRPr lang="zh-TW" sz="14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專家學者與市府更新處</a:t>
                      </a:r>
                      <a:endParaRPr lang="zh-TW" sz="1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0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實施者：友座紅典建設（股）公司</a:t>
                      </a:r>
                      <a:endParaRPr lang="zh-TW" sz="1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60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規劃單位、設計單位、估價單位</a:t>
                      </a:r>
                      <a:endParaRPr lang="zh-TW" sz="1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散會</a:t>
                      </a:r>
                      <a:endParaRPr lang="zh-TW" sz="14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—</a:t>
                      </a:r>
                      <a:endParaRPr lang="zh-TW" sz="1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89531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接點 4"/>
          <p:cNvCxnSpPr/>
          <p:nvPr/>
        </p:nvCxnSpPr>
        <p:spPr>
          <a:xfrm>
            <a:off x="2412261" y="460504"/>
            <a:ext cx="6264000" cy="15875"/>
          </a:xfrm>
          <a:prstGeom prst="line">
            <a:avLst/>
          </a:prstGeom>
          <a:ln>
            <a:solidFill>
              <a:srgbClr val="D1C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群組 20"/>
          <p:cNvGrpSpPr/>
          <p:nvPr/>
        </p:nvGrpSpPr>
        <p:grpSpPr>
          <a:xfrm>
            <a:off x="325497" y="157447"/>
            <a:ext cx="6084827" cy="605686"/>
            <a:chOff x="325498" y="157447"/>
            <a:chExt cx="2088002" cy="605686"/>
          </a:xfrm>
        </p:grpSpPr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500" y="166683"/>
              <a:ext cx="2088000" cy="589733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7" name="圓角矩形 16"/>
            <p:cNvSpPr/>
            <p:nvPr/>
          </p:nvSpPr>
          <p:spPr>
            <a:xfrm>
              <a:off x="325498" y="157447"/>
              <a:ext cx="2086763" cy="605686"/>
            </a:xfrm>
            <a:prstGeom prst="roundRect">
              <a:avLst/>
            </a:prstGeom>
            <a:noFill/>
            <a:ln w="76200">
              <a:solidFill>
                <a:srgbClr val="CEC9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rgbClr val="C00000"/>
                </a:solidFill>
              </a:endParaRPr>
            </a:p>
          </p:txBody>
        </p:sp>
      </p:grp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7600950" y="6584156"/>
            <a:ext cx="1543050" cy="273844"/>
          </a:xfrm>
        </p:spPr>
        <p:txBody>
          <a:bodyPr/>
          <a:lstStyle/>
          <a:p>
            <a:fld id="{F47CEAE1-C982-4D7B-9E1A-CEEB45A21EB1}" type="slidenum">
              <a:rPr lang="zh-TW" altLang="en-US" smtClean="0"/>
              <a:pPr/>
              <a:t>20</a:t>
            </a:fld>
            <a:endParaRPr lang="zh-TW" altLang="en-US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495300" y="202325"/>
            <a:ext cx="6287506" cy="527827"/>
          </a:xfrm>
          <a:prstGeom prst="rect">
            <a:avLst/>
          </a:prstGeom>
          <a:noFill/>
        </p:spPr>
        <p:txBody>
          <a:bodyPr wrap="square" lIns="96001" tIns="48001" rIns="96001" bIns="48001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1pPr>
            <a:lvl2pPr marL="639763" indent="-182563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1279525" indent="-365125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919288" indent="-547688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2559050" indent="-73025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 marL="376669" indent="-376669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defRPr/>
            </a:pPr>
            <a:r>
              <a:rPr kumimoji="0" lang="zh-TW" altLang="en-US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六、實施方式與共同負擔</a:t>
            </a:r>
          </a:p>
        </p:txBody>
      </p:sp>
      <p:sp>
        <p:nvSpPr>
          <p:cNvPr id="18" name="Rectangle 34"/>
          <p:cNvSpPr>
            <a:spLocks noChangeArrowheads="1"/>
          </p:cNvSpPr>
          <p:nvPr/>
        </p:nvSpPr>
        <p:spPr bwMode="auto">
          <a:xfrm>
            <a:off x="92313" y="768281"/>
            <a:ext cx="6735762" cy="51276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990000"/>
              </a:buClr>
              <a:buFont typeface="Wingdings" panose="05000000000000000000" pitchFamily="2" charset="2"/>
              <a:buChar char="r"/>
              <a:defRPr kumimoji="1" sz="2000" b="1">
                <a:solidFill>
                  <a:srgbClr val="0000CC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0000CC"/>
              </a:buClr>
              <a:buSzPct val="75000"/>
              <a:buFont typeface="Wingdings" panose="05000000000000000000" pitchFamily="2" charset="2"/>
              <a:buChar char="p"/>
              <a:defRPr kumimoji="1" sz="2000" b="1">
                <a:solidFill>
                  <a:srgbClr val="990000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990000"/>
              </a:buClr>
              <a:buFont typeface="Wingdings" panose="05000000000000000000" pitchFamily="2" charset="2"/>
              <a:buChar char="n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har char="–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2"/>
              </a:buClr>
              <a:buChar char="–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2"/>
              </a:buClr>
              <a:buChar char="–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2"/>
              </a:buClr>
              <a:buChar char="–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2"/>
              </a:buClr>
              <a:buChar char="–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2"/>
              </a:buClr>
              <a:buChar char="–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just" eaLnBrk="1" hangingPunct="1">
              <a:spcAft>
                <a:spcPct val="0"/>
              </a:spcAft>
              <a:defRPr/>
            </a:pPr>
            <a:r>
              <a:rPr lang="zh-TW" altLang="en-US" dirty="0">
                <a:solidFill>
                  <a:srgbClr val="C00000"/>
                </a:solidFill>
                <a:ea typeface="華康中黑體" panose="020B0509000000000000" pitchFamily="49" charset="-120"/>
              </a:rPr>
              <a:t>本案以「權利變換」方式實施都市更新</a:t>
            </a:r>
            <a:endParaRPr lang="en-US" altLang="zh-TW" dirty="0">
              <a:solidFill>
                <a:srgbClr val="C00000"/>
              </a:solidFill>
              <a:ea typeface="華康中黑體" panose="020B0509000000000000" pitchFamily="49" charset="-120"/>
            </a:endParaRPr>
          </a:p>
          <a:p>
            <a:pPr algn="just" eaLnBrk="1" hangingPunct="1">
              <a:spcAft>
                <a:spcPct val="0"/>
              </a:spcAft>
              <a:defRPr/>
            </a:pPr>
            <a:r>
              <a:rPr lang="zh-TW" altLang="en-US" dirty="0">
                <a:solidFill>
                  <a:srgbClr val="C00000"/>
                </a:solidFill>
                <a:ea typeface="華康中黑體" panose="020B0509000000000000" pitchFamily="49" charset="-120"/>
              </a:rPr>
              <a:t>共同負擔費用財務評估</a:t>
            </a:r>
            <a:endParaRPr lang="en-US" altLang="zh-TW" dirty="0">
              <a:solidFill>
                <a:srgbClr val="C00000"/>
              </a:solidFill>
              <a:ea typeface="華康中黑體" panose="020B0509000000000000" pitchFamily="49" charset="-120"/>
            </a:endParaRPr>
          </a:p>
          <a:p>
            <a:pPr marL="0" indent="0" algn="just" eaLnBrk="1" hangingPunct="1">
              <a:spcAft>
                <a:spcPct val="0"/>
              </a:spcAft>
              <a:buFont typeface="Wingdings" panose="05000000000000000000" pitchFamily="2" charset="2"/>
              <a:buNone/>
              <a:defRPr/>
            </a:pPr>
            <a:endParaRPr lang="en-US" altLang="zh-TW" dirty="0">
              <a:solidFill>
                <a:srgbClr val="C00000"/>
              </a:solidFill>
              <a:ea typeface="華康中黑體" panose="020B0509000000000000" pitchFamily="49" charset="-120"/>
            </a:endParaRPr>
          </a:p>
          <a:p>
            <a:pPr algn="just" eaLnBrk="1" hangingPunct="1">
              <a:spcAft>
                <a:spcPct val="0"/>
              </a:spcAft>
              <a:defRPr/>
            </a:pPr>
            <a:endParaRPr lang="en-US" altLang="zh-TW" dirty="0">
              <a:solidFill>
                <a:srgbClr val="C00000"/>
              </a:solidFill>
              <a:ea typeface="華康中黑體" panose="020B0509000000000000" pitchFamily="49" charset="-120"/>
            </a:endParaRPr>
          </a:p>
          <a:p>
            <a:pPr algn="just" eaLnBrk="1" hangingPunct="1">
              <a:spcAft>
                <a:spcPct val="0"/>
              </a:spcAft>
              <a:defRPr/>
            </a:pPr>
            <a:endParaRPr lang="en-US" altLang="zh-TW" dirty="0">
              <a:solidFill>
                <a:srgbClr val="C00000"/>
              </a:solidFill>
              <a:ea typeface="華康中黑體" panose="020B0509000000000000" pitchFamily="49" charset="-120"/>
            </a:endParaRPr>
          </a:p>
          <a:p>
            <a:pPr algn="just" eaLnBrk="1" hangingPunct="1">
              <a:spcAft>
                <a:spcPct val="0"/>
              </a:spcAft>
              <a:defRPr/>
            </a:pPr>
            <a:endParaRPr lang="en-US" altLang="zh-TW" dirty="0">
              <a:solidFill>
                <a:srgbClr val="C00000"/>
              </a:solidFill>
              <a:ea typeface="華康中黑體" panose="020B0509000000000000" pitchFamily="49" charset="-120"/>
            </a:endParaRPr>
          </a:p>
          <a:p>
            <a:pPr algn="just" eaLnBrk="1" hangingPunct="1">
              <a:spcAft>
                <a:spcPct val="0"/>
              </a:spcAft>
              <a:defRPr/>
            </a:pPr>
            <a:endParaRPr lang="en-US" altLang="zh-TW" dirty="0">
              <a:solidFill>
                <a:srgbClr val="C00000"/>
              </a:solidFill>
              <a:ea typeface="華康中黑體" panose="020B0509000000000000" pitchFamily="49" charset="-120"/>
            </a:endParaRPr>
          </a:p>
          <a:p>
            <a:pPr algn="just" eaLnBrk="1" hangingPunct="1">
              <a:spcAft>
                <a:spcPct val="0"/>
              </a:spcAft>
              <a:defRPr/>
            </a:pPr>
            <a:endParaRPr lang="en-US" altLang="zh-TW" dirty="0">
              <a:solidFill>
                <a:srgbClr val="C00000"/>
              </a:solidFill>
              <a:ea typeface="華康中黑體" panose="020B0509000000000000" pitchFamily="49" charset="-120"/>
            </a:endParaRPr>
          </a:p>
          <a:p>
            <a:pPr algn="just" eaLnBrk="1" hangingPunct="1">
              <a:spcAft>
                <a:spcPct val="0"/>
              </a:spcAft>
              <a:defRPr/>
            </a:pPr>
            <a:endParaRPr lang="en-US" altLang="zh-TW" dirty="0">
              <a:solidFill>
                <a:srgbClr val="C00000"/>
              </a:solidFill>
              <a:ea typeface="華康中黑體" panose="020B0509000000000000" pitchFamily="49" charset="-120"/>
            </a:endParaRPr>
          </a:p>
          <a:p>
            <a:pPr algn="just" eaLnBrk="1" hangingPunct="1">
              <a:spcAft>
                <a:spcPct val="0"/>
              </a:spcAft>
              <a:defRPr/>
            </a:pPr>
            <a:endParaRPr lang="en-US" altLang="zh-TW" dirty="0">
              <a:solidFill>
                <a:srgbClr val="C00000"/>
              </a:solidFill>
              <a:ea typeface="華康中黑體" panose="020B0509000000000000" pitchFamily="49" charset="-120"/>
            </a:endParaRPr>
          </a:p>
          <a:p>
            <a:pPr algn="just" eaLnBrk="1" hangingPunct="1">
              <a:spcAft>
                <a:spcPct val="0"/>
              </a:spcAft>
              <a:buFontTx/>
              <a:buNone/>
              <a:defRPr/>
            </a:pPr>
            <a:endParaRPr lang="en-US" altLang="zh-TW" dirty="0">
              <a:solidFill>
                <a:srgbClr val="C00000"/>
              </a:solidFill>
              <a:ea typeface="華康中黑體" panose="020B0509000000000000" pitchFamily="49" charset="-120"/>
            </a:endParaRPr>
          </a:p>
          <a:p>
            <a:pPr algn="just" eaLnBrk="1" hangingPunct="1">
              <a:lnSpc>
                <a:spcPct val="200000"/>
              </a:lnSpc>
              <a:spcAft>
                <a:spcPct val="0"/>
              </a:spcAft>
              <a:defRPr/>
            </a:pPr>
            <a:r>
              <a:rPr lang="zh-TW" altLang="en-US" dirty="0">
                <a:solidFill>
                  <a:srgbClr val="C00000"/>
                </a:solidFill>
                <a:ea typeface="華康中黑體" panose="020B0509000000000000" pitchFamily="49" charset="-120"/>
              </a:rPr>
              <a:t>地主分配</a:t>
            </a:r>
            <a:r>
              <a:rPr lang="zh-CN" altLang="en-US" dirty="0">
                <a:solidFill>
                  <a:srgbClr val="C00000"/>
                </a:solidFill>
                <a:ea typeface="華康中黑體" panose="020B0509000000000000" pitchFamily="49" charset="-120"/>
              </a:rPr>
              <a:t>金額</a:t>
            </a:r>
            <a:endParaRPr lang="zh-TW" altLang="en-US" dirty="0">
              <a:solidFill>
                <a:srgbClr val="C00000"/>
              </a:solidFill>
              <a:ea typeface="華康中黑體" panose="020B0509000000000000" pitchFamily="49" charset="-120"/>
            </a:endParaRPr>
          </a:p>
        </p:txBody>
      </p:sp>
      <p:graphicFrame>
        <p:nvGraphicFramePr>
          <p:cNvPr id="19" name="Group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9463826"/>
              </p:ext>
            </p:extLst>
          </p:nvPr>
        </p:nvGraphicFramePr>
        <p:xfrm>
          <a:off x="266467" y="2180640"/>
          <a:ext cx="4110038" cy="2607330"/>
        </p:xfrm>
        <a:graphic>
          <a:graphicData uri="http://schemas.openxmlformats.org/drawingml/2006/table">
            <a:tbl>
              <a:tblPr/>
              <a:tblGrid>
                <a:gridCol w="12238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6990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1627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040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華康中黑體" pitchFamily="49" charset="-120"/>
                          <a:cs typeface="Times New Roman" pitchFamily="18" charset="0"/>
                        </a:rPr>
                        <a:t>細項</a:t>
                      </a:r>
                    </a:p>
                  </a:txBody>
                  <a:tcPr marL="91439" marR="91439" marT="45735" marB="4573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華康中黑體" pitchFamily="49" charset="-120"/>
                          <a:cs typeface="Times New Roman" pitchFamily="18" charset="0"/>
                        </a:rPr>
                        <a:t>費用</a:t>
                      </a:r>
                      <a:r>
                        <a:rPr kumimoji="1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華康中黑體" pitchFamily="49" charset="-120"/>
                          <a:cs typeface="Times New Roman" pitchFamily="18" charset="0"/>
                        </a:rPr>
                        <a:t>(</a:t>
                      </a:r>
                      <a:r>
                        <a:rPr kumimoji="1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華康中黑體" pitchFamily="49" charset="-120"/>
                          <a:cs typeface="Times New Roman" pitchFamily="18" charset="0"/>
                        </a:rPr>
                        <a:t>元</a:t>
                      </a:r>
                      <a:r>
                        <a:rPr kumimoji="1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華康中黑體" pitchFamily="49" charset="-12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91439" marR="91439" marT="45735" marB="4573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200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中黑體" pitchFamily="49" charset="-120"/>
                          <a:cs typeface="Times New Roman" pitchFamily="18" charset="0"/>
                        </a:rPr>
                        <a:t>壹、工程費用</a:t>
                      </a:r>
                    </a:p>
                  </a:txBody>
                  <a:tcPr marL="91439" marR="91439" marT="45735" marB="4573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中黑體" pitchFamily="49" charset="-120"/>
                          <a:cs typeface="Times New Roman" pitchFamily="18" charset="0"/>
                        </a:rPr>
                        <a:t>重建費用</a:t>
                      </a:r>
                      <a:r>
                        <a:rPr kumimoji="1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中黑體" pitchFamily="49" charset="-120"/>
                          <a:cs typeface="Times New Roman" pitchFamily="18" charset="0"/>
                        </a:rPr>
                        <a:t>(A)</a:t>
                      </a:r>
                    </a:p>
                  </a:txBody>
                  <a:tcPr marL="91439" marR="91439" marT="45735" marB="4573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中黑體" pitchFamily="49" charset="-120"/>
                          <a:cs typeface="Times New Roman" pitchFamily="18" charset="0"/>
                        </a:rPr>
                        <a:t>50</a:t>
                      </a:r>
                      <a:r>
                        <a:rPr kumimoji="1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中黑體" pitchFamily="49" charset="-120"/>
                          <a:cs typeface="Times New Roman" pitchFamily="18" charset="0"/>
                        </a:rPr>
                        <a:t>億</a:t>
                      </a:r>
                      <a:r>
                        <a:rPr kumimoji="1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中黑體" pitchFamily="49" charset="-120"/>
                          <a:cs typeface="Times New Roman" pitchFamily="18" charset="0"/>
                        </a:rPr>
                        <a:t>1</a:t>
                      </a:r>
                      <a:r>
                        <a:rPr kumimoji="1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中黑體" pitchFamily="49" charset="-120"/>
                          <a:cs typeface="Times New Roman" pitchFamily="18" charset="0"/>
                        </a:rPr>
                        <a:t>,513</a:t>
                      </a:r>
                      <a:r>
                        <a:rPr kumimoji="1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中黑體" pitchFamily="49" charset="-120"/>
                          <a:cs typeface="Times New Roman" pitchFamily="18" charset="0"/>
                        </a:rPr>
                        <a:t>萬</a:t>
                      </a:r>
                      <a:r>
                        <a:rPr kumimoji="1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中黑體" pitchFamily="49" charset="-120"/>
                          <a:cs typeface="Times New Roman" pitchFamily="18" charset="0"/>
                        </a:rPr>
                        <a:t>2</a:t>
                      </a:r>
                      <a:r>
                        <a:rPr kumimoji="1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中黑體" pitchFamily="49" charset="-120"/>
                          <a:cs typeface="Times New Roman" pitchFamily="18" charset="0"/>
                        </a:rPr>
                        <a:t>,933</a:t>
                      </a:r>
                      <a:r>
                        <a:rPr kumimoji="1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中黑體" pitchFamily="49" charset="-120"/>
                          <a:cs typeface="Times New Roman" pitchFamily="18" charset="0"/>
                        </a:rPr>
                        <a:t>元</a:t>
                      </a:r>
                    </a:p>
                  </a:txBody>
                  <a:tcPr marL="91439" marR="91439" marT="45735" marB="4573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中黑體" pitchFamily="49" charset="-120"/>
                          <a:cs typeface="Times New Roman" pitchFamily="18" charset="0"/>
                        </a:rPr>
                        <a:t>公共設施費用</a:t>
                      </a:r>
                      <a:r>
                        <a:rPr kumimoji="1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中黑體" pitchFamily="49" charset="-120"/>
                          <a:cs typeface="Times New Roman" pitchFamily="18" charset="0"/>
                        </a:rPr>
                        <a:t>(B)</a:t>
                      </a:r>
                    </a:p>
                  </a:txBody>
                  <a:tcPr marL="91439" marR="91439" marT="45735" marB="4573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中黑體" pitchFamily="49" charset="-120"/>
                          <a:cs typeface="Times New Roman" pitchFamily="18" charset="0"/>
                        </a:rPr>
                        <a:t>—</a:t>
                      </a:r>
                      <a:endParaRPr kumimoji="1" lang="zh-TW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華康中黑體" pitchFamily="49" charset="-120"/>
                        <a:cs typeface="Times New Roman" pitchFamily="18" charset="0"/>
                      </a:endParaRPr>
                    </a:p>
                  </a:txBody>
                  <a:tcPr marL="91439" marR="91439" marT="45735" marB="4573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中黑體" pitchFamily="49" charset="-120"/>
                          <a:cs typeface="Times New Roman" pitchFamily="18" charset="0"/>
                        </a:rPr>
                        <a:t>貳、權利變換費</a:t>
                      </a:r>
                      <a:r>
                        <a:rPr kumimoji="1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中黑體" pitchFamily="49" charset="-120"/>
                          <a:cs typeface="Times New Roman" pitchFamily="18" charset="0"/>
                        </a:rPr>
                        <a:t>(C)</a:t>
                      </a:r>
                    </a:p>
                  </a:txBody>
                  <a:tcPr marL="91439" marR="91439" marT="45735" marB="4573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中黑體" pitchFamily="49" charset="-120"/>
                          <a:cs typeface="Times New Roman" pitchFamily="18" charset="0"/>
                        </a:rPr>
                        <a:t>2</a:t>
                      </a:r>
                      <a:r>
                        <a:rPr kumimoji="1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中黑體" pitchFamily="49" charset="-120"/>
                          <a:cs typeface="Times New Roman" pitchFamily="18" charset="0"/>
                        </a:rPr>
                        <a:t>億</a:t>
                      </a:r>
                      <a:r>
                        <a:rPr kumimoji="1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中黑體" pitchFamily="49" charset="-120"/>
                          <a:cs typeface="Times New Roman" pitchFamily="18" charset="0"/>
                        </a:rPr>
                        <a:t>9,005</a:t>
                      </a:r>
                      <a:r>
                        <a:rPr kumimoji="1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中黑體" pitchFamily="49" charset="-120"/>
                          <a:cs typeface="Times New Roman" pitchFamily="18" charset="0"/>
                        </a:rPr>
                        <a:t>萬</a:t>
                      </a:r>
                      <a:r>
                        <a:rPr kumimoji="1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中黑體" pitchFamily="49" charset="-120"/>
                          <a:cs typeface="Times New Roman" pitchFamily="18" charset="0"/>
                        </a:rPr>
                        <a:t>8,768</a:t>
                      </a:r>
                      <a:r>
                        <a:rPr kumimoji="1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中黑體" pitchFamily="49" charset="-120"/>
                          <a:cs typeface="Times New Roman" pitchFamily="18" charset="0"/>
                        </a:rPr>
                        <a:t>元</a:t>
                      </a:r>
                    </a:p>
                  </a:txBody>
                  <a:tcPr marL="91439" marR="91439" marT="45735" marB="4573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中黑體" pitchFamily="49" charset="-120"/>
                          <a:cs typeface="Times New Roman" pitchFamily="18" charset="0"/>
                        </a:rPr>
                        <a:t>参、貸款利息</a:t>
                      </a:r>
                      <a:r>
                        <a:rPr kumimoji="1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中黑體" pitchFamily="49" charset="-120"/>
                          <a:cs typeface="Times New Roman" pitchFamily="18" charset="0"/>
                        </a:rPr>
                        <a:t>(D)</a:t>
                      </a:r>
                    </a:p>
                  </a:txBody>
                  <a:tcPr marL="91439" marR="91439" marT="45735" marB="4573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中黑體" pitchFamily="49" charset="-120"/>
                          <a:cs typeface="Times New Roman" pitchFamily="18" charset="0"/>
                        </a:rPr>
                        <a:t>3</a:t>
                      </a:r>
                      <a:r>
                        <a:rPr kumimoji="1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中黑體" pitchFamily="49" charset="-120"/>
                          <a:cs typeface="Times New Roman" pitchFamily="18" charset="0"/>
                        </a:rPr>
                        <a:t>億</a:t>
                      </a:r>
                      <a:r>
                        <a:rPr kumimoji="1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中黑體" pitchFamily="49" charset="-120"/>
                          <a:cs typeface="Times New Roman" pitchFamily="18" charset="0"/>
                        </a:rPr>
                        <a:t>3,521</a:t>
                      </a:r>
                      <a:r>
                        <a:rPr kumimoji="1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中黑體" pitchFamily="49" charset="-120"/>
                          <a:cs typeface="Times New Roman" pitchFamily="18" charset="0"/>
                        </a:rPr>
                        <a:t>萬</a:t>
                      </a:r>
                      <a:r>
                        <a:rPr kumimoji="1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中黑體" pitchFamily="49" charset="-120"/>
                          <a:cs typeface="Times New Roman" pitchFamily="18" charset="0"/>
                        </a:rPr>
                        <a:t>9,618</a:t>
                      </a:r>
                      <a:r>
                        <a:rPr kumimoji="1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中黑體" pitchFamily="49" charset="-120"/>
                          <a:cs typeface="Times New Roman" pitchFamily="18" charset="0"/>
                        </a:rPr>
                        <a:t>元</a:t>
                      </a:r>
                    </a:p>
                  </a:txBody>
                  <a:tcPr marL="91439" marR="91439" marT="45735" marB="4573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中黑體" pitchFamily="49" charset="-120"/>
                          <a:cs typeface="Times New Roman" pitchFamily="18" charset="0"/>
                        </a:rPr>
                        <a:t>肆、稅捐</a:t>
                      </a:r>
                      <a:r>
                        <a:rPr kumimoji="1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中黑體" pitchFamily="49" charset="-120"/>
                          <a:cs typeface="Times New Roman" pitchFamily="18" charset="0"/>
                        </a:rPr>
                        <a:t>(E)</a:t>
                      </a:r>
                    </a:p>
                  </a:txBody>
                  <a:tcPr marL="91439" marR="91439" marT="45735" marB="4573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中黑體" pitchFamily="49" charset="-120"/>
                          <a:cs typeface="Times New Roman" pitchFamily="18" charset="0"/>
                        </a:rPr>
                        <a:t>1</a:t>
                      </a:r>
                      <a:r>
                        <a:rPr kumimoji="1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中黑體" pitchFamily="49" charset="-120"/>
                          <a:cs typeface="Times New Roman" pitchFamily="18" charset="0"/>
                        </a:rPr>
                        <a:t>億</a:t>
                      </a:r>
                      <a:r>
                        <a:rPr kumimoji="1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中黑體" pitchFamily="49" charset="-120"/>
                          <a:cs typeface="Times New Roman" pitchFamily="18" charset="0"/>
                        </a:rPr>
                        <a:t>8,419</a:t>
                      </a:r>
                      <a:r>
                        <a:rPr kumimoji="1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中黑體" pitchFamily="49" charset="-120"/>
                          <a:cs typeface="Times New Roman" pitchFamily="18" charset="0"/>
                        </a:rPr>
                        <a:t>萬</a:t>
                      </a:r>
                      <a:r>
                        <a:rPr kumimoji="1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中黑體" pitchFamily="49" charset="-120"/>
                          <a:cs typeface="Times New Roman" pitchFamily="18" charset="0"/>
                        </a:rPr>
                        <a:t>9,165</a:t>
                      </a:r>
                      <a:r>
                        <a:rPr kumimoji="1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中黑體" pitchFamily="49" charset="-120"/>
                          <a:cs typeface="Times New Roman" pitchFamily="18" charset="0"/>
                        </a:rPr>
                        <a:t>元</a:t>
                      </a:r>
                    </a:p>
                  </a:txBody>
                  <a:tcPr marL="91439" marR="91439" marT="45735" marB="4573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中黑體" pitchFamily="49" charset="-120"/>
                          <a:cs typeface="Times New Roman" pitchFamily="18" charset="0"/>
                        </a:rPr>
                        <a:t>伍、管理費用</a:t>
                      </a:r>
                      <a:r>
                        <a:rPr kumimoji="1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中黑體" pitchFamily="49" charset="-120"/>
                          <a:cs typeface="Times New Roman" pitchFamily="18" charset="0"/>
                        </a:rPr>
                        <a:t>(F)</a:t>
                      </a:r>
                    </a:p>
                  </a:txBody>
                  <a:tcPr marL="91439" marR="91439" marT="45735" marB="4573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中黑體" pitchFamily="49" charset="-120"/>
                          <a:cs typeface="Times New Roman" pitchFamily="18" charset="0"/>
                        </a:rPr>
                        <a:t>13</a:t>
                      </a:r>
                      <a:r>
                        <a:rPr kumimoji="1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中黑體" pitchFamily="49" charset="-120"/>
                          <a:cs typeface="Times New Roman" pitchFamily="18" charset="0"/>
                        </a:rPr>
                        <a:t>億</a:t>
                      </a:r>
                      <a:r>
                        <a:rPr kumimoji="1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中黑體" pitchFamily="49" charset="-120"/>
                          <a:cs typeface="Times New Roman" pitchFamily="18" charset="0"/>
                        </a:rPr>
                        <a:t>3,125</a:t>
                      </a:r>
                      <a:r>
                        <a:rPr kumimoji="1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中黑體" pitchFamily="49" charset="-120"/>
                          <a:cs typeface="Times New Roman" pitchFamily="18" charset="0"/>
                        </a:rPr>
                        <a:t>萬</a:t>
                      </a:r>
                      <a:r>
                        <a:rPr kumimoji="1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中黑體" pitchFamily="49" charset="-120"/>
                          <a:cs typeface="Times New Roman" pitchFamily="18" charset="0"/>
                        </a:rPr>
                        <a:t>8,821</a:t>
                      </a:r>
                      <a:r>
                        <a:rPr kumimoji="1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中黑體" pitchFamily="49" charset="-120"/>
                          <a:cs typeface="Times New Roman" pitchFamily="18" charset="0"/>
                        </a:rPr>
                        <a:t>元</a:t>
                      </a:r>
                    </a:p>
                  </a:txBody>
                  <a:tcPr marL="91439" marR="91439" marT="45735" marB="4573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中黑體" pitchFamily="49" charset="-120"/>
                          <a:cs typeface="Times New Roman" pitchFamily="18" charset="0"/>
                        </a:rPr>
                        <a:t>共同負擔費用</a:t>
                      </a:r>
                      <a:r>
                        <a:rPr kumimoji="1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中黑體" pitchFamily="49" charset="-120"/>
                          <a:cs typeface="Times New Roman" pitchFamily="18" charset="0"/>
                        </a:rPr>
                        <a:t>(A)+(B)+(C)+(D)+(E)+(F)</a:t>
                      </a:r>
                      <a:endParaRPr kumimoji="1" lang="zh-TW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華康中黑體" pitchFamily="49" charset="-120"/>
                        <a:cs typeface="Times New Roman" pitchFamily="18" charset="0"/>
                      </a:endParaRPr>
                    </a:p>
                  </a:txBody>
                  <a:tcPr marL="91439" marR="91439" marT="45735" marB="4573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中黑體" pitchFamily="49" charset="-120"/>
                          <a:cs typeface="Times New Roman" pitchFamily="18" charset="0"/>
                        </a:rPr>
                        <a:t>71</a:t>
                      </a:r>
                      <a:r>
                        <a:rPr kumimoji="1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中黑體" pitchFamily="49" charset="-120"/>
                          <a:cs typeface="Times New Roman" pitchFamily="18" charset="0"/>
                        </a:rPr>
                        <a:t>億</a:t>
                      </a:r>
                      <a:r>
                        <a:rPr kumimoji="1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中黑體" pitchFamily="49" charset="-120"/>
                          <a:cs typeface="Times New Roman" pitchFamily="18" charset="0"/>
                        </a:rPr>
                        <a:t>5,586</a:t>
                      </a:r>
                      <a:r>
                        <a:rPr kumimoji="1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中黑體" pitchFamily="49" charset="-120"/>
                          <a:cs typeface="Times New Roman" pitchFamily="18" charset="0"/>
                        </a:rPr>
                        <a:t>萬</a:t>
                      </a:r>
                      <a:r>
                        <a:rPr kumimoji="1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中黑體" pitchFamily="49" charset="-120"/>
                          <a:cs typeface="Times New Roman" pitchFamily="18" charset="0"/>
                        </a:rPr>
                        <a:t>9,305</a:t>
                      </a:r>
                      <a:r>
                        <a:rPr kumimoji="1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中黑體" pitchFamily="49" charset="-120"/>
                          <a:cs typeface="Times New Roman" pitchFamily="18" charset="0"/>
                        </a:rPr>
                        <a:t>元</a:t>
                      </a:r>
                    </a:p>
                  </a:txBody>
                  <a:tcPr marL="91439" marR="91439" marT="45735" marB="4573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grpSp>
        <p:nvGrpSpPr>
          <p:cNvPr id="20" name="群組 34"/>
          <p:cNvGrpSpPr>
            <a:grpSpLocks/>
          </p:cNvGrpSpPr>
          <p:nvPr/>
        </p:nvGrpSpPr>
        <p:grpSpPr bwMode="auto">
          <a:xfrm>
            <a:off x="159094" y="1715225"/>
            <a:ext cx="8731127" cy="720725"/>
            <a:chOff x="285036" y="1980000"/>
            <a:chExt cx="8729539" cy="719570"/>
          </a:xfrm>
        </p:grpSpPr>
        <p:sp>
          <p:nvSpPr>
            <p:cNvPr id="22" name="Rectangle 108"/>
            <p:cNvSpPr>
              <a:spLocks noChangeArrowheads="1"/>
            </p:cNvSpPr>
            <p:nvPr/>
          </p:nvSpPr>
          <p:spPr bwMode="auto">
            <a:xfrm>
              <a:off x="285036" y="1980000"/>
              <a:ext cx="4289968" cy="71957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marL="269875" indent="-269875" algn="just" eaLnBrk="1" hangingPunct="1">
                <a:spcBef>
                  <a:spcPct val="10000"/>
                </a:spcBef>
                <a:spcAft>
                  <a:spcPct val="10000"/>
                </a:spcAft>
                <a:buClr>
                  <a:schemeClr val="accent1">
                    <a:lumMod val="10000"/>
                  </a:schemeClr>
                </a:buClr>
                <a:buFont typeface="Wingdings" pitchFamily="2" charset="2"/>
                <a:buChar char="n"/>
                <a:defRPr/>
              </a:pPr>
              <a:r>
                <a:rPr lang="zh-CN" altLang="en-US" sz="1700" b="1" dirty="0">
                  <a:solidFill>
                    <a:schemeClr val="tx2">
                      <a:lumMod val="50000"/>
                    </a:schemeClr>
                  </a:solidFill>
                  <a:ea typeface="華康中黑體" pitchFamily="49" charset="-120"/>
                  <a:cs typeface="Times New Roman" pitchFamily="18" charset="0"/>
                </a:rPr>
                <a:t>全案</a:t>
              </a:r>
              <a:r>
                <a:rPr lang="zh-TW" altLang="en-US" sz="1700" b="1" dirty="0">
                  <a:solidFill>
                    <a:schemeClr val="tx2">
                      <a:lumMod val="50000"/>
                    </a:schemeClr>
                  </a:solidFill>
                  <a:ea typeface="華康中黑體" pitchFamily="49" charset="-120"/>
                  <a:cs typeface="Times New Roman" pitchFamily="18" charset="0"/>
                </a:rPr>
                <a:t>共同負擔費用：</a:t>
              </a:r>
              <a:r>
                <a:rPr lang="en-US" altLang="zh-CN" sz="1700" b="1" dirty="0">
                  <a:solidFill>
                    <a:schemeClr val="tx2">
                      <a:lumMod val="50000"/>
                    </a:schemeClr>
                  </a:solidFill>
                  <a:ea typeface="華康中黑體" pitchFamily="49" charset="-120"/>
                  <a:cs typeface="Times New Roman" pitchFamily="18" charset="0"/>
                </a:rPr>
                <a:t>71</a:t>
              </a:r>
              <a:r>
                <a:rPr lang="zh-TW" altLang="en-US" sz="1700" b="1" dirty="0">
                  <a:solidFill>
                    <a:schemeClr val="tx2">
                      <a:lumMod val="50000"/>
                    </a:schemeClr>
                  </a:solidFill>
                  <a:ea typeface="華康中黑體" pitchFamily="49" charset="-120"/>
                  <a:cs typeface="Times New Roman" pitchFamily="18" charset="0"/>
                </a:rPr>
                <a:t>億</a:t>
              </a:r>
              <a:r>
                <a:rPr lang="en-US" altLang="zh-CN" sz="1700" b="1" dirty="0">
                  <a:solidFill>
                    <a:schemeClr val="tx2">
                      <a:lumMod val="50000"/>
                    </a:schemeClr>
                  </a:solidFill>
                  <a:ea typeface="華康中黑體" pitchFamily="49" charset="-120"/>
                  <a:cs typeface="Times New Roman" pitchFamily="18" charset="0"/>
                </a:rPr>
                <a:t>5,586</a:t>
              </a:r>
              <a:r>
                <a:rPr lang="zh-TW" altLang="en-US" sz="1700" b="1" dirty="0">
                  <a:solidFill>
                    <a:schemeClr val="tx2">
                      <a:lumMod val="50000"/>
                    </a:schemeClr>
                  </a:solidFill>
                  <a:ea typeface="華康中黑體" pitchFamily="49" charset="-120"/>
                  <a:cs typeface="Times New Roman" pitchFamily="18" charset="0"/>
                </a:rPr>
                <a:t>萬</a:t>
              </a:r>
              <a:r>
                <a:rPr lang="en-US" altLang="zh-CN" sz="1700" b="1" dirty="0">
                  <a:solidFill>
                    <a:schemeClr val="tx2">
                      <a:lumMod val="50000"/>
                    </a:schemeClr>
                  </a:solidFill>
                  <a:ea typeface="華康中黑體" pitchFamily="49" charset="-120"/>
                  <a:cs typeface="Times New Roman" pitchFamily="18" charset="0"/>
                </a:rPr>
                <a:t>9,305</a:t>
              </a:r>
              <a:r>
                <a:rPr lang="zh-TW" altLang="en-US" sz="1700" b="1" dirty="0">
                  <a:solidFill>
                    <a:schemeClr val="tx2">
                      <a:lumMod val="50000"/>
                    </a:schemeClr>
                  </a:solidFill>
                  <a:ea typeface="華康中黑體" pitchFamily="49" charset="-120"/>
                  <a:cs typeface="Times New Roman" pitchFamily="18" charset="0"/>
                </a:rPr>
                <a:t>元</a:t>
              </a:r>
              <a:endParaRPr lang="en-US" altLang="zh-TW" sz="1700" b="1" dirty="0">
                <a:solidFill>
                  <a:schemeClr val="tx2">
                    <a:lumMod val="50000"/>
                  </a:schemeClr>
                </a:solidFill>
                <a:ea typeface="華康中黑體" pitchFamily="49" charset="-120"/>
                <a:cs typeface="Times New Roman" pitchFamily="18" charset="0"/>
              </a:endParaRPr>
            </a:p>
          </p:txBody>
        </p:sp>
        <p:sp>
          <p:nvSpPr>
            <p:cNvPr id="23" name="Rectangle 108"/>
            <p:cNvSpPr>
              <a:spLocks noChangeArrowheads="1"/>
            </p:cNvSpPr>
            <p:nvPr/>
          </p:nvSpPr>
          <p:spPr bwMode="auto">
            <a:xfrm>
              <a:off x="4575004" y="1986045"/>
              <a:ext cx="4439571" cy="65300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just" eaLnBrk="1" hangingPunct="1">
                <a:spcBef>
                  <a:spcPct val="10000"/>
                </a:spcBef>
                <a:spcAft>
                  <a:spcPct val="10000"/>
                </a:spcAft>
                <a:buClr>
                  <a:schemeClr val="accent1">
                    <a:lumMod val="10000"/>
                  </a:schemeClr>
                </a:buClr>
                <a:buFont typeface="Wingdings" pitchFamily="2" charset="2"/>
                <a:buChar char="n"/>
                <a:defRPr/>
              </a:pPr>
              <a:r>
                <a:rPr lang="zh-TW" altLang="en-US" sz="1700" b="1" dirty="0">
                  <a:solidFill>
                    <a:schemeClr val="tx2">
                      <a:lumMod val="50000"/>
                    </a:schemeClr>
                  </a:solidFill>
                  <a:ea typeface="華康中黑體" pitchFamily="49" charset="-120"/>
                  <a:cs typeface="Times New Roman" pitchFamily="18" charset="0"/>
                </a:rPr>
                <a:t>更新後總價值：</a:t>
              </a:r>
              <a:r>
                <a:rPr lang="en-US" altLang="zh-CN" sz="1700" b="1" dirty="0">
                  <a:solidFill>
                    <a:schemeClr val="tx2">
                      <a:lumMod val="50000"/>
                    </a:schemeClr>
                  </a:solidFill>
                  <a:ea typeface="華康中黑體" pitchFamily="49" charset="-120"/>
                  <a:cs typeface="Times New Roman" pitchFamily="18" charset="0"/>
                </a:rPr>
                <a:t>145</a:t>
              </a:r>
              <a:r>
                <a:rPr lang="zh-TW" altLang="en-US" sz="1700" b="1" dirty="0">
                  <a:solidFill>
                    <a:schemeClr val="tx2">
                      <a:lumMod val="50000"/>
                    </a:schemeClr>
                  </a:solidFill>
                  <a:ea typeface="華康中黑體" pitchFamily="49" charset="-120"/>
                  <a:cs typeface="Times New Roman" pitchFamily="18" charset="0"/>
                </a:rPr>
                <a:t>億</a:t>
              </a:r>
              <a:r>
                <a:rPr lang="en-US" altLang="zh-TW" sz="1700" b="1" dirty="0">
                  <a:solidFill>
                    <a:schemeClr val="tx2">
                      <a:lumMod val="50000"/>
                    </a:schemeClr>
                  </a:solidFill>
                  <a:ea typeface="華康中黑體" pitchFamily="49" charset="-120"/>
                  <a:cs typeface="Times New Roman" pitchFamily="18" charset="0"/>
                </a:rPr>
                <a:t>2,935</a:t>
              </a:r>
              <a:r>
                <a:rPr lang="zh-TW" altLang="en-US" sz="1700" b="1" dirty="0">
                  <a:solidFill>
                    <a:schemeClr val="tx2">
                      <a:lumMod val="50000"/>
                    </a:schemeClr>
                  </a:solidFill>
                  <a:ea typeface="華康中黑體" pitchFamily="49" charset="-120"/>
                  <a:cs typeface="Times New Roman" pitchFamily="18" charset="0"/>
                </a:rPr>
                <a:t>萬</a:t>
              </a:r>
              <a:r>
                <a:rPr lang="en-US" altLang="zh-CN" sz="1700" b="1" dirty="0">
                  <a:solidFill>
                    <a:schemeClr val="tx2">
                      <a:lumMod val="50000"/>
                    </a:schemeClr>
                  </a:solidFill>
                  <a:ea typeface="華康中黑體" pitchFamily="49" charset="-120"/>
                  <a:cs typeface="Times New Roman" pitchFamily="18" charset="0"/>
                </a:rPr>
                <a:t>2,999</a:t>
              </a:r>
              <a:r>
                <a:rPr lang="zh-TW" altLang="en-US" sz="1700" b="1" dirty="0">
                  <a:solidFill>
                    <a:schemeClr val="tx2">
                      <a:lumMod val="50000"/>
                    </a:schemeClr>
                  </a:solidFill>
                  <a:ea typeface="華康中黑體" pitchFamily="49" charset="-120"/>
                  <a:cs typeface="Times New Roman" pitchFamily="18" charset="0"/>
                </a:rPr>
                <a:t>元</a:t>
              </a:r>
              <a:endParaRPr lang="en-US" altLang="zh-TW" sz="1700" b="1" dirty="0">
                <a:solidFill>
                  <a:schemeClr val="tx2">
                    <a:lumMod val="50000"/>
                  </a:schemeClr>
                </a:solidFill>
                <a:ea typeface="華康中黑體" pitchFamily="49" charset="-120"/>
                <a:cs typeface="Times New Roman" pitchFamily="18" charset="0"/>
              </a:endParaRPr>
            </a:p>
          </p:txBody>
        </p:sp>
      </p:grpSp>
      <p:grpSp>
        <p:nvGrpSpPr>
          <p:cNvPr id="24" name="群組 34"/>
          <p:cNvGrpSpPr>
            <a:grpSpLocks/>
          </p:cNvGrpSpPr>
          <p:nvPr/>
        </p:nvGrpSpPr>
        <p:grpSpPr bwMode="auto">
          <a:xfrm>
            <a:off x="4309509" y="4731733"/>
            <a:ext cx="3700175" cy="1222375"/>
            <a:chOff x="4791075" y="3718382"/>
            <a:chExt cx="3408676" cy="1222375"/>
          </a:xfrm>
        </p:grpSpPr>
        <p:sp>
          <p:nvSpPr>
            <p:cNvPr id="25" name="Rectangle 10"/>
            <p:cNvSpPr>
              <a:spLocks noChangeArrowheads="1"/>
            </p:cNvSpPr>
            <p:nvPr/>
          </p:nvSpPr>
          <p:spPr bwMode="auto">
            <a:xfrm>
              <a:off x="4922429" y="3718382"/>
              <a:ext cx="3277322" cy="1222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266700" indent="-266700" algn="ctr">
                <a:lnSpc>
                  <a:spcPts val="1100"/>
                </a:lnSpc>
                <a:spcBef>
                  <a:spcPct val="30000"/>
                </a:spcBef>
                <a:spcAft>
                  <a:spcPct val="30000"/>
                </a:spcAft>
                <a:buClr>
                  <a:srgbClr val="0000CC"/>
                </a:buClr>
                <a:buFont typeface="Wingdings" pitchFamily="2" charset="2"/>
                <a:buNone/>
                <a:defRPr/>
              </a:pPr>
              <a:r>
                <a:rPr lang="zh-TW" altLang="en-US" sz="1200" dirty="0">
                  <a:solidFill>
                    <a:schemeClr val="accent1">
                      <a:lumMod val="10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華康中黑體" pitchFamily="49" charset="-120"/>
                  <a:cs typeface="Times New Roman" pitchFamily="18" charset="0"/>
                </a:rPr>
                <a:t>全案共同負擔費用 </a:t>
              </a:r>
            </a:p>
            <a:p>
              <a:pPr marL="266700" indent="-266700" algn="ctr">
                <a:lnSpc>
                  <a:spcPts val="1100"/>
                </a:lnSpc>
                <a:spcBef>
                  <a:spcPct val="30000"/>
                </a:spcBef>
                <a:spcAft>
                  <a:spcPct val="30000"/>
                </a:spcAft>
                <a:buClr>
                  <a:srgbClr val="0000CC"/>
                </a:buClr>
                <a:buFont typeface="Wingdings" pitchFamily="2" charset="2"/>
                <a:buNone/>
                <a:defRPr/>
              </a:pPr>
              <a:r>
                <a:rPr lang="zh-TW" altLang="en-US" sz="1200" dirty="0">
                  <a:solidFill>
                    <a:schemeClr val="accent1">
                      <a:lumMod val="10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華康中黑體" pitchFamily="49" charset="-120"/>
                  <a:cs typeface="Times New Roman" pitchFamily="18" charset="0"/>
                </a:rPr>
                <a:t>更新後總價值 </a:t>
              </a:r>
              <a:endParaRPr lang="en-US" altLang="zh-TW" sz="1200" dirty="0">
                <a:solidFill>
                  <a:schemeClr val="accent1">
                    <a:lumMod val="1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華康中黑體" pitchFamily="49" charset="-120"/>
                <a:cs typeface="Times New Roman" pitchFamily="18" charset="0"/>
              </a:endParaRPr>
            </a:p>
          </p:txBody>
        </p:sp>
        <p:sp>
          <p:nvSpPr>
            <p:cNvPr id="28" name="Rectangle 11"/>
            <p:cNvSpPr>
              <a:spLocks noChangeArrowheads="1"/>
            </p:cNvSpPr>
            <p:nvPr/>
          </p:nvSpPr>
          <p:spPr bwMode="auto">
            <a:xfrm>
              <a:off x="4791075" y="4164038"/>
              <a:ext cx="1304494" cy="43180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/>
            <a:lstStyle/>
            <a:p>
              <a:pPr marL="266700" indent="-266700">
                <a:lnSpc>
                  <a:spcPct val="110000"/>
                </a:lnSpc>
                <a:spcBef>
                  <a:spcPct val="40000"/>
                </a:spcBef>
                <a:spcAft>
                  <a:spcPct val="40000"/>
                </a:spcAft>
                <a:buClr>
                  <a:srgbClr val="0000CC"/>
                </a:buClr>
                <a:buFont typeface="Wingdings" pitchFamily="2" charset="2"/>
                <a:buNone/>
                <a:defRPr/>
              </a:pPr>
              <a:r>
                <a:rPr lang="zh-TW" altLang="en-US" sz="1200" dirty="0">
                  <a:solidFill>
                    <a:schemeClr val="accent1">
                      <a:lumMod val="10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華康中黑體" pitchFamily="49" charset="-120"/>
                  <a:cs typeface="Times New Roman" pitchFamily="18" charset="0"/>
                </a:rPr>
                <a:t>共同負擔比例 </a:t>
              </a:r>
              <a:r>
                <a:rPr lang="en-US" altLang="zh-TW" sz="1200" dirty="0">
                  <a:solidFill>
                    <a:schemeClr val="accent1">
                      <a:lumMod val="10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華康中黑體" pitchFamily="49" charset="-120"/>
                  <a:cs typeface="Times New Roman" pitchFamily="18" charset="0"/>
                </a:rPr>
                <a:t>=</a:t>
              </a:r>
            </a:p>
          </p:txBody>
        </p:sp>
        <p:sp>
          <p:nvSpPr>
            <p:cNvPr id="30" name="Rectangle 11"/>
            <p:cNvSpPr>
              <a:spLocks noChangeArrowheads="1"/>
            </p:cNvSpPr>
            <p:nvPr/>
          </p:nvSpPr>
          <p:spPr bwMode="auto">
            <a:xfrm>
              <a:off x="5671462" y="4583138"/>
              <a:ext cx="2110297" cy="25558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/>
            <a:lstStyle/>
            <a:p>
              <a:pPr marL="266700" indent="-266700">
                <a:lnSpc>
                  <a:spcPct val="110000"/>
                </a:lnSpc>
                <a:spcBef>
                  <a:spcPct val="40000"/>
                </a:spcBef>
                <a:spcAft>
                  <a:spcPct val="40000"/>
                </a:spcAft>
                <a:buClr>
                  <a:srgbClr val="0000CC"/>
                </a:buClr>
                <a:buFont typeface="Wingdings" pitchFamily="2" charset="2"/>
                <a:buNone/>
                <a:defRPr/>
              </a:pPr>
              <a:r>
                <a:rPr lang="en-US" altLang="zh-TW" sz="1200" dirty="0">
                  <a:solidFill>
                    <a:schemeClr val="accent1">
                      <a:lumMod val="10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華康中黑體" pitchFamily="49" charset="-120"/>
                  <a:cs typeface="Times New Roman" pitchFamily="18" charset="0"/>
                </a:rPr>
                <a:t>=49.25%</a:t>
              </a:r>
            </a:p>
          </p:txBody>
        </p:sp>
        <p:sp>
          <p:nvSpPr>
            <p:cNvPr id="31" name="Rectangle 11"/>
            <p:cNvSpPr>
              <a:spLocks noChangeArrowheads="1"/>
            </p:cNvSpPr>
            <p:nvPr/>
          </p:nvSpPr>
          <p:spPr bwMode="auto">
            <a:xfrm>
              <a:off x="7184294" y="4155669"/>
              <a:ext cx="871613" cy="43180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/>
            <a:lstStyle/>
            <a:p>
              <a:pPr marL="266700" indent="-266700">
                <a:lnSpc>
                  <a:spcPct val="110000"/>
                </a:lnSpc>
                <a:spcBef>
                  <a:spcPct val="40000"/>
                </a:spcBef>
                <a:spcAft>
                  <a:spcPct val="40000"/>
                </a:spcAft>
                <a:buClr>
                  <a:srgbClr val="0000CC"/>
                </a:buClr>
                <a:buFont typeface="Wingdings" pitchFamily="2" charset="2"/>
                <a:buNone/>
                <a:defRPr/>
              </a:pPr>
              <a:r>
                <a:rPr lang="en-US" altLang="zh-TW" sz="1200" dirty="0">
                  <a:solidFill>
                    <a:schemeClr val="accent1">
                      <a:lumMod val="10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華康中黑體" pitchFamily="49" charset="-120"/>
                  <a:cs typeface="Times New Roman" pitchFamily="18" charset="0"/>
                </a:rPr>
                <a:t>× 100%</a:t>
              </a:r>
            </a:p>
          </p:txBody>
        </p:sp>
        <p:sp>
          <p:nvSpPr>
            <p:cNvPr id="34" name="Line 7"/>
            <p:cNvSpPr>
              <a:spLocks noChangeShapeType="1"/>
            </p:cNvSpPr>
            <p:nvPr/>
          </p:nvSpPr>
          <p:spPr bwMode="auto">
            <a:xfrm flipV="1">
              <a:off x="5917152" y="4308501"/>
              <a:ext cx="1326557" cy="0"/>
            </a:xfrm>
            <a:prstGeom prst="line">
              <a:avLst/>
            </a:prstGeom>
            <a:noFill/>
            <a:ln w="9525">
              <a:solidFill>
                <a:schemeClr val="accent1">
                  <a:lumMod val="1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 sz="1200">
                <a:solidFill>
                  <a:schemeClr val="accent1">
                    <a:lumMod val="10000"/>
                  </a:schemeClr>
                </a:solidFill>
                <a:ea typeface="華康中黑體" pitchFamily="49" charset="-120"/>
                <a:cs typeface="Times New Roman" pitchFamily="18" charset="0"/>
              </a:endParaRPr>
            </a:p>
          </p:txBody>
        </p:sp>
      </p:grpSp>
      <p:sp>
        <p:nvSpPr>
          <p:cNvPr id="35" name="Rectangle 13"/>
          <p:cNvSpPr>
            <a:spLocks noChangeArrowheads="1"/>
          </p:cNvSpPr>
          <p:nvPr/>
        </p:nvSpPr>
        <p:spPr bwMode="auto">
          <a:xfrm>
            <a:off x="416121" y="6018273"/>
            <a:ext cx="4758034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1600" dirty="0">
                <a:solidFill>
                  <a:schemeClr val="tx2">
                    <a:lumMod val="75000"/>
                  </a:schemeClr>
                </a:solidFill>
                <a:ea typeface="華康中黑體" pitchFamily="49" charset="-120"/>
                <a:cs typeface="Times New Roman" pitchFamily="18" charset="0"/>
              </a:rPr>
              <a:t>14,529,352,999</a:t>
            </a:r>
            <a:r>
              <a:rPr lang="zh-TW" altLang="en-US" sz="1600" dirty="0">
                <a:solidFill>
                  <a:schemeClr val="tx2">
                    <a:lumMod val="75000"/>
                  </a:schemeClr>
                </a:solidFill>
                <a:ea typeface="華康中黑體" pitchFamily="49" charset="-120"/>
                <a:cs typeface="Times New Roman" pitchFamily="18" charset="0"/>
              </a:rPr>
              <a:t>元</a:t>
            </a:r>
            <a:r>
              <a:rPr lang="en-US" altLang="zh-TW" sz="1600" dirty="0">
                <a:solidFill>
                  <a:schemeClr val="tx2">
                    <a:lumMod val="75000"/>
                  </a:schemeClr>
                </a:solidFill>
                <a:ea typeface="華康中黑體" pitchFamily="49" charset="-120"/>
                <a:cs typeface="Times New Roman" pitchFamily="18" charset="0"/>
              </a:rPr>
              <a:t>*(1-49.25%) </a:t>
            </a:r>
            <a:r>
              <a:rPr lang="en-US" altLang="zh-TW" sz="1600" dirty="0">
                <a:solidFill>
                  <a:schemeClr val="tx2">
                    <a:lumMod val="75000"/>
                  </a:schemeClr>
                </a:solidFill>
                <a:latin typeface="SimHei" panose="02010609060101010101" pitchFamily="49" charset="-122"/>
                <a:ea typeface="SimHei" panose="02010609060101010101" pitchFamily="49" charset="-122"/>
                <a:cs typeface="Times New Roman" pitchFamily="18" charset="0"/>
              </a:rPr>
              <a:t>≒</a:t>
            </a:r>
            <a:r>
              <a:rPr lang="en-US" altLang="zh-TW" sz="1600" dirty="0">
                <a:solidFill>
                  <a:schemeClr val="tx2">
                    <a:lumMod val="75000"/>
                  </a:schemeClr>
                </a:solidFill>
                <a:ea typeface="華康中黑體" pitchFamily="49" charset="-120"/>
                <a:cs typeface="Times New Roman" pitchFamily="18" charset="0"/>
              </a:rPr>
              <a:t> </a:t>
            </a:r>
            <a:r>
              <a:rPr lang="en-US" altLang="zh-TW" sz="16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華康中黑體" pitchFamily="49" charset="-120"/>
                <a:cs typeface="Times New Roman" pitchFamily="18" charset="0"/>
              </a:rPr>
              <a:t>73</a:t>
            </a:r>
            <a:r>
              <a:rPr lang="zh-TW" altLang="en-US" sz="1600" dirty="0">
                <a:solidFill>
                  <a:schemeClr val="tx2">
                    <a:lumMod val="75000"/>
                  </a:schemeClr>
                </a:solidFill>
                <a:ea typeface="華康中黑體" pitchFamily="49" charset="-120"/>
                <a:cs typeface="Times New Roman" pitchFamily="18" charset="0"/>
              </a:rPr>
              <a:t>億</a:t>
            </a:r>
            <a:r>
              <a:rPr lang="en-US" altLang="zh-TW" sz="1600" dirty="0">
                <a:solidFill>
                  <a:schemeClr val="tx2">
                    <a:lumMod val="75000"/>
                  </a:schemeClr>
                </a:solidFill>
                <a:ea typeface="華康中黑體" pitchFamily="49" charset="-120"/>
                <a:cs typeface="Times New Roman" pitchFamily="18" charset="0"/>
              </a:rPr>
              <a:t>7,348</a:t>
            </a:r>
            <a:r>
              <a:rPr lang="zh-TW" altLang="en-US" sz="1600" dirty="0">
                <a:solidFill>
                  <a:schemeClr val="tx2">
                    <a:lumMod val="75000"/>
                  </a:schemeClr>
                </a:solidFill>
                <a:ea typeface="華康中黑體" pitchFamily="49" charset="-120"/>
                <a:cs typeface="Times New Roman" pitchFamily="18" charset="0"/>
              </a:rPr>
              <a:t>萬</a:t>
            </a:r>
            <a:r>
              <a:rPr lang="en-US" altLang="zh-TW" sz="1600" dirty="0">
                <a:solidFill>
                  <a:schemeClr val="tx2">
                    <a:lumMod val="75000"/>
                  </a:schemeClr>
                </a:solidFill>
                <a:ea typeface="華康中黑體" pitchFamily="49" charset="-120"/>
                <a:cs typeface="Times New Roman" pitchFamily="18" charset="0"/>
              </a:rPr>
              <a:t>3,694</a:t>
            </a:r>
            <a:r>
              <a:rPr lang="zh-TW" altLang="en-US" sz="1600" dirty="0">
                <a:solidFill>
                  <a:schemeClr val="tx2">
                    <a:lumMod val="75000"/>
                  </a:schemeClr>
                </a:solidFill>
                <a:ea typeface="華康中黑體" pitchFamily="49" charset="-120"/>
                <a:cs typeface="Times New Roman" pitchFamily="18" charset="0"/>
              </a:rPr>
              <a:t>元</a:t>
            </a:r>
          </a:p>
        </p:txBody>
      </p:sp>
      <p:graphicFrame>
        <p:nvGraphicFramePr>
          <p:cNvPr id="36" name="表格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5602039"/>
              </p:ext>
            </p:extLst>
          </p:nvPr>
        </p:nvGraphicFramePr>
        <p:xfrm>
          <a:off x="4563599" y="2180640"/>
          <a:ext cx="4176991" cy="26083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23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5819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420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5227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1600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100" b="1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華康中黑體" pitchFamily="49" charset="-120"/>
                        </a:rPr>
                        <a:t>項目</a:t>
                      </a:r>
                    </a:p>
                  </a:txBody>
                  <a:tcPr marL="91452" marR="91452" marT="45686" marB="456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tx2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zh-CN" altLang="en-US" sz="1100" b="1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華康中黑體" pitchFamily="49" charset="-120"/>
                        </a:rPr>
                        <a:t>更新後總價值</a:t>
                      </a:r>
                      <a:endParaRPr lang="zh-TW" altLang="en-US" sz="1100" b="1" baseline="0" dirty="0">
                        <a:solidFill>
                          <a:schemeClr val="bg1"/>
                        </a:solidFill>
                        <a:latin typeface="Times New Roman" pitchFamily="18" charset="0"/>
                        <a:ea typeface="華康中黑體" pitchFamily="49" charset="-120"/>
                      </a:endParaRPr>
                    </a:p>
                  </a:txBody>
                  <a:tcPr marL="91452" marR="91452" marT="45686" marB="456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6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100" b="1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華康中黑體" pitchFamily="49" charset="-120"/>
                        </a:rPr>
                        <a:t>面積</a:t>
                      </a:r>
                      <a:r>
                        <a:rPr lang="en-US" altLang="zh-TW" sz="1100" b="1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華康中黑體" pitchFamily="49" charset="-120"/>
                        </a:rPr>
                        <a:t>(</a:t>
                      </a:r>
                      <a:r>
                        <a:rPr lang="zh-TW" altLang="en-US" sz="1100" b="1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華康中黑體" pitchFamily="49" charset="-120"/>
                        </a:rPr>
                        <a:t>坪</a:t>
                      </a:r>
                      <a:r>
                        <a:rPr lang="en-US" altLang="zh-TW" sz="1100" b="1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華康中黑體" pitchFamily="49" charset="-120"/>
                        </a:rPr>
                        <a:t>)</a:t>
                      </a:r>
                      <a:endParaRPr lang="zh-TW" altLang="en-US" sz="1100" b="1" baseline="0" dirty="0">
                        <a:solidFill>
                          <a:schemeClr val="bg1"/>
                        </a:solidFill>
                        <a:latin typeface="Times New Roman" pitchFamily="18" charset="0"/>
                        <a:ea typeface="華康中黑體" pitchFamily="49" charset="-120"/>
                      </a:endParaRPr>
                    </a:p>
                  </a:txBody>
                  <a:tcPr marL="91452" marR="91452" marT="45686" marB="456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100" b="1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華康中黑體" pitchFamily="49" charset="-120"/>
                        </a:rPr>
                        <a:t>單價</a:t>
                      </a:r>
                      <a:r>
                        <a:rPr lang="en-US" altLang="zh-TW" sz="1100" b="1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華康中黑體" pitchFamily="49" charset="-120"/>
                        </a:rPr>
                        <a:t>(</a:t>
                      </a:r>
                      <a:r>
                        <a:rPr lang="zh-TW" altLang="en-US" sz="1100" b="1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華康中黑體" pitchFamily="49" charset="-120"/>
                        </a:rPr>
                        <a:t>元</a:t>
                      </a:r>
                      <a:r>
                        <a:rPr lang="en-US" altLang="zh-TW" sz="1100" b="1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華康中黑體" pitchFamily="49" charset="-120"/>
                        </a:rPr>
                        <a:t>/</a:t>
                      </a:r>
                      <a:r>
                        <a:rPr lang="zh-TW" altLang="en-US" sz="1100" b="1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華康中黑體" pitchFamily="49" charset="-120"/>
                        </a:rPr>
                        <a:t>坪</a:t>
                      </a:r>
                      <a:r>
                        <a:rPr lang="en-US" altLang="zh-TW" sz="1100" b="1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華康中黑體" pitchFamily="49" charset="-120"/>
                        </a:rPr>
                        <a:t>)</a:t>
                      </a:r>
                      <a:endParaRPr lang="zh-TW" altLang="en-US" sz="1100" b="1" baseline="0" dirty="0">
                        <a:solidFill>
                          <a:schemeClr val="bg1"/>
                        </a:solidFill>
                        <a:latin typeface="Times New Roman" pitchFamily="18" charset="0"/>
                        <a:ea typeface="華康中黑體" pitchFamily="49" charset="-120"/>
                      </a:endParaRPr>
                    </a:p>
                  </a:txBody>
                  <a:tcPr marL="91452" marR="91452" marT="45686" marB="456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100" b="1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華康中黑體" pitchFamily="49" charset="-120"/>
                        </a:rPr>
                        <a:t>複價</a:t>
                      </a:r>
                      <a:r>
                        <a:rPr lang="en-US" altLang="zh-TW" sz="1100" b="1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華康中黑體" pitchFamily="49" charset="-120"/>
                        </a:rPr>
                        <a:t>(</a:t>
                      </a:r>
                      <a:r>
                        <a:rPr lang="zh-TW" altLang="en-US" sz="1100" b="1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華康中黑體" pitchFamily="49" charset="-120"/>
                        </a:rPr>
                        <a:t>元</a:t>
                      </a:r>
                      <a:r>
                        <a:rPr lang="en-US" altLang="zh-TW" sz="1100" b="1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華康中黑體" pitchFamily="49" charset="-120"/>
                        </a:rPr>
                        <a:t>)</a:t>
                      </a:r>
                      <a:endParaRPr lang="zh-TW" altLang="en-US" sz="1100" b="1" baseline="0" dirty="0">
                        <a:solidFill>
                          <a:schemeClr val="bg1"/>
                        </a:solidFill>
                        <a:latin typeface="Times New Roman" pitchFamily="18" charset="0"/>
                        <a:ea typeface="華康中黑體" pitchFamily="49" charset="-120"/>
                      </a:endParaRPr>
                    </a:p>
                  </a:txBody>
                  <a:tcPr marL="91452" marR="91452" marT="45686" marB="456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b="1" baseline="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itchFamily="18" charset="0"/>
                          <a:ea typeface="華康中黑體" pitchFamily="49" charset="-120"/>
                        </a:rPr>
                        <a:t>店面</a:t>
                      </a:r>
                      <a:endParaRPr lang="zh-TW" altLang="en-US" sz="1100" b="1" baseline="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Times New Roman" pitchFamily="18" charset="0"/>
                        <a:ea typeface="華康中黑體" pitchFamily="49" charset="-120"/>
                      </a:endParaRPr>
                    </a:p>
                  </a:txBody>
                  <a:tcPr marL="91452" marR="91452" marT="45686" marB="456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100" b="1" baseline="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itchFamily="18" charset="0"/>
                          <a:ea typeface="華康中黑體" pitchFamily="49" charset="-120"/>
                        </a:rPr>
                        <a:t>595.83</a:t>
                      </a:r>
                      <a:endParaRPr lang="zh-TW" altLang="en-US" sz="1100" b="1" baseline="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Times New Roman" pitchFamily="18" charset="0"/>
                        <a:ea typeface="華康中黑體" pitchFamily="49" charset="-120"/>
                      </a:endParaRPr>
                    </a:p>
                  </a:txBody>
                  <a:tcPr marL="91452" marR="91452" marT="45686" marB="456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100" b="1" baseline="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itchFamily="18" charset="0"/>
                          <a:ea typeface="華康中黑體" pitchFamily="49" charset="-120"/>
                        </a:rPr>
                        <a:t>1,647,7</a:t>
                      </a:r>
                      <a:r>
                        <a:rPr lang="en-US" altLang="zh-CN" sz="1100" b="1" baseline="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itchFamily="18" charset="0"/>
                          <a:ea typeface="華康中黑體" pitchFamily="49" charset="-120"/>
                        </a:rPr>
                        <a:t>97</a:t>
                      </a:r>
                      <a:endParaRPr lang="zh-TW" altLang="en-US" sz="1100" b="1" baseline="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Times New Roman" pitchFamily="18" charset="0"/>
                        <a:ea typeface="華康中黑體" pitchFamily="49" charset="-120"/>
                      </a:endParaRPr>
                    </a:p>
                  </a:txBody>
                  <a:tcPr marL="91452" marR="91452" marT="45686" marB="456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100" b="1" baseline="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itchFamily="18" charset="0"/>
                          <a:ea typeface="華康中黑體" pitchFamily="49" charset="-120"/>
                        </a:rPr>
                        <a:t>981</a:t>
                      </a:r>
                      <a:r>
                        <a:rPr lang="en-US" altLang="zh-TW" sz="1100" b="1" baseline="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itchFamily="18" charset="0"/>
                          <a:ea typeface="華康中黑體" pitchFamily="49" charset="-120"/>
                        </a:rPr>
                        <a:t>,</a:t>
                      </a:r>
                      <a:r>
                        <a:rPr lang="en-US" altLang="zh-CN" sz="1100" b="1" baseline="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itchFamily="18" charset="0"/>
                          <a:ea typeface="華康中黑體" pitchFamily="49" charset="-120"/>
                        </a:rPr>
                        <a:t>806</a:t>
                      </a:r>
                      <a:r>
                        <a:rPr lang="en-US" altLang="zh-TW" sz="1100" b="1" baseline="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itchFamily="18" charset="0"/>
                          <a:ea typeface="華康中黑體" pitchFamily="49" charset="-120"/>
                        </a:rPr>
                        <a:t>,9</a:t>
                      </a:r>
                      <a:r>
                        <a:rPr lang="en-US" altLang="zh-CN" sz="1100" b="1" baseline="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itchFamily="18" charset="0"/>
                          <a:ea typeface="華康中黑體" pitchFamily="49" charset="-120"/>
                        </a:rPr>
                        <a:t>50</a:t>
                      </a:r>
                      <a:endParaRPr lang="zh-TW" altLang="en-US" sz="1100" b="1" baseline="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Times New Roman" pitchFamily="18" charset="0"/>
                        <a:ea typeface="華康中黑體" pitchFamily="49" charset="-120"/>
                      </a:endParaRPr>
                    </a:p>
                  </a:txBody>
                  <a:tcPr marL="91452" marR="91452" marT="45686" marB="456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1" baseline="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itchFamily="18" charset="0"/>
                          <a:ea typeface="華康中黑體" pitchFamily="49" charset="-120"/>
                        </a:rPr>
                        <a:t>2-4F</a:t>
                      </a:r>
                      <a:endParaRPr lang="zh-TW" altLang="en-US" sz="1100" b="1" baseline="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Times New Roman" pitchFamily="18" charset="0"/>
                        <a:ea typeface="華康中黑體" pitchFamily="49" charset="-120"/>
                      </a:endParaRPr>
                    </a:p>
                  </a:txBody>
                  <a:tcPr marL="91452" marR="91452" marT="45686" marB="456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100" b="1" baseline="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itchFamily="18" charset="0"/>
                          <a:ea typeface="華康中黑體" pitchFamily="49" charset="-120"/>
                        </a:rPr>
                        <a:t>1,936.29</a:t>
                      </a:r>
                      <a:endParaRPr lang="zh-TW" altLang="en-US" sz="1100" b="1" baseline="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Times New Roman" pitchFamily="18" charset="0"/>
                        <a:ea typeface="華康中黑體" pitchFamily="49" charset="-120"/>
                      </a:endParaRPr>
                    </a:p>
                  </a:txBody>
                  <a:tcPr marL="91452" marR="91452" marT="45686" marB="456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100" b="1" baseline="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itchFamily="18" charset="0"/>
                          <a:ea typeface="華康中黑體" pitchFamily="49" charset="-120"/>
                        </a:rPr>
                        <a:t>847,144</a:t>
                      </a:r>
                      <a:endParaRPr lang="zh-TW" altLang="en-US" sz="1100" b="1" baseline="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Times New Roman" pitchFamily="18" charset="0"/>
                        <a:ea typeface="華康中黑體" pitchFamily="49" charset="-120"/>
                      </a:endParaRPr>
                    </a:p>
                  </a:txBody>
                  <a:tcPr marL="91452" marR="91452" marT="45686" marB="456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100" b="1" baseline="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itchFamily="18" charset="0"/>
                          <a:ea typeface="華康中黑體" pitchFamily="49" charset="-120"/>
                        </a:rPr>
                        <a:t>1</a:t>
                      </a:r>
                      <a:r>
                        <a:rPr lang="en-US" altLang="zh-TW" sz="1100" b="1" baseline="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itchFamily="18" charset="0"/>
                          <a:ea typeface="華康中黑體" pitchFamily="49" charset="-120"/>
                        </a:rPr>
                        <a:t>,640,316,</a:t>
                      </a:r>
                      <a:r>
                        <a:rPr lang="en-US" altLang="zh-CN" sz="1100" b="1" baseline="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itchFamily="18" charset="0"/>
                          <a:ea typeface="華康中黑體" pitchFamily="49" charset="-120"/>
                        </a:rPr>
                        <a:t>789</a:t>
                      </a:r>
                      <a:endParaRPr lang="zh-TW" altLang="en-US" sz="1100" b="1" baseline="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Times New Roman" pitchFamily="18" charset="0"/>
                        <a:ea typeface="華康中黑體" pitchFamily="49" charset="-120"/>
                      </a:endParaRPr>
                    </a:p>
                  </a:txBody>
                  <a:tcPr marL="91452" marR="91452" marT="45686" marB="456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100" b="1" baseline="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itchFamily="18" charset="0"/>
                          <a:ea typeface="華康中黑體" pitchFamily="49" charset="-120"/>
                        </a:rPr>
                        <a:t>小計</a:t>
                      </a:r>
                    </a:p>
                  </a:txBody>
                  <a:tcPr marL="91452" marR="91452" marT="45686" marB="456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100" b="1" baseline="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itchFamily="18" charset="0"/>
                          <a:ea typeface="華康中黑體" pitchFamily="49" charset="-120"/>
                        </a:rPr>
                        <a:t>2</a:t>
                      </a:r>
                      <a:r>
                        <a:rPr lang="en-US" altLang="zh-TW" sz="1100" b="1" baseline="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itchFamily="18" charset="0"/>
                          <a:ea typeface="華康中黑體" pitchFamily="49" charset="-120"/>
                        </a:rPr>
                        <a:t>,</a:t>
                      </a:r>
                      <a:r>
                        <a:rPr lang="en-US" altLang="zh-CN" sz="1100" b="1" baseline="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itchFamily="18" charset="0"/>
                          <a:ea typeface="華康中黑體" pitchFamily="49" charset="-120"/>
                        </a:rPr>
                        <a:t>532</a:t>
                      </a:r>
                      <a:r>
                        <a:rPr lang="en-US" altLang="zh-TW" sz="1100" b="1" baseline="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itchFamily="18" charset="0"/>
                          <a:ea typeface="華康中黑體" pitchFamily="49" charset="-120"/>
                        </a:rPr>
                        <a:t>.1</a:t>
                      </a:r>
                      <a:r>
                        <a:rPr lang="en-US" altLang="zh-CN" sz="1100" b="1" baseline="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itchFamily="18" charset="0"/>
                          <a:ea typeface="華康中黑體" pitchFamily="49" charset="-120"/>
                        </a:rPr>
                        <a:t>2</a:t>
                      </a:r>
                      <a:endParaRPr lang="zh-TW" altLang="en-US" sz="1100" b="1" baseline="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Times New Roman" pitchFamily="18" charset="0"/>
                        <a:ea typeface="華康中黑體" pitchFamily="49" charset="-120"/>
                      </a:endParaRPr>
                    </a:p>
                  </a:txBody>
                  <a:tcPr marL="91452" marR="91452" marT="45686" marB="456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1100" b="1" baseline="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Times New Roman" pitchFamily="18" charset="0"/>
                        <a:ea typeface="華康中黑體" pitchFamily="49" charset="-120"/>
                      </a:endParaRPr>
                    </a:p>
                  </a:txBody>
                  <a:tcPr marL="91452" marR="91452" marT="45686" marB="456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100" b="1" baseline="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itchFamily="18" charset="0"/>
                          <a:ea typeface="華康中黑體" pitchFamily="49" charset="-120"/>
                        </a:rPr>
                        <a:t>2</a:t>
                      </a:r>
                      <a:r>
                        <a:rPr lang="en-US" altLang="zh-TW" sz="1100" b="1" baseline="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itchFamily="18" charset="0"/>
                          <a:ea typeface="華康中黑體" pitchFamily="49" charset="-120"/>
                        </a:rPr>
                        <a:t>,622,123,739</a:t>
                      </a:r>
                      <a:endParaRPr lang="zh-TW" altLang="en-US" sz="1100" b="1" baseline="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Times New Roman" pitchFamily="18" charset="0"/>
                        <a:ea typeface="華康中黑體" pitchFamily="49" charset="-120"/>
                      </a:endParaRPr>
                    </a:p>
                  </a:txBody>
                  <a:tcPr marL="91452" marR="91452" marT="45686" marB="456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100" b="1" baseline="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itchFamily="18" charset="0"/>
                          <a:ea typeface="華康中黑體" pitchFamily="49" charset="-120"/>
                        </a:rPr>
                        <a:t>住宅</a:t>
                      </a:r>
                      <a:r>
                        <a:rPr lang="en-US" altLang="zh-CN" sz="1100" b="1" baseline="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itchFamily="18" charset="0"/>
                          <a:ea typeface="華康中黑體" pitchFamily="49" charset="-120"/>
                        </a:rPr>
                        <a:t>5F</a:t>
                      </a:r>
                      <a:r>
                        <a:rPr lang="zh-CN" altLang="en-US" sz="1100" b="1" baseline="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itchFamily="18" charset="0"/>
                          <a:ea typeface="華康中黑體" pitchFamily="49" charset="-120"/>
                        </a:rPr>
                        <a:t>以上</a:t>
                      </a:r>
                      <a:endParaRPr lang="zh-TW" altLang="en-US" sz="1100" b="1" baseline="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Times New Roman" pitchFamily="18" charset="0"/>
                        <a:ea typeface="華康中黑體" pitchFamily="49" charset="-120"/>
                      </a:endParaRPr>
                    </a:p>
                  </a:txBody>
                  <a:tcPr marL="91452" marR="91452" marT="45686" marB="456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100" b="1" baseline="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itchFamily="18" charset="0"/>
                          <a:ea typeface="華康中黑體" pitchFamily="49" charset="-120"/>
                        </a:rPr>
                        <a:t>11,399.30</a:t>
                      </a:r>
                      <a:endParaRPr lang="zh-TW" altLang="en-US" sz="1100" b="1" baseline="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Times New Roman" pitchFamily="18" charset="0"/>
                        <a:ea typeface="華康中黑體" pitchFamily="49" charset="-120"/>
                      </a:endParaRPr>
                    </a:p>
                  </a:txBody>
                  <a:tcPr marL="91452" marR="91452" marT="45686" marB="456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100" b="1" baseline="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itchFamily="18" charset="0"/>
                          <a:ea typeface="華康中黑體" pitchFamily="49" charset="-120"/>
                        </a:rPr>
                        <a:t>969,176</a:t>
                      </a:r>
                      <a:endParaRPr lang="zh-TW" altLang="en-US" sz="1100" b="1" baseline="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Times New Roman" pitchFamily="18" charset="0"/>
                        <a:ea typeface="華康中黑體" pitchFamily="49" charset="-120"/>
                      </a:endParaRPr>
                    </a:p>
                  </a:txBody>
                  <a:tcPr marL="91452" marR="91452" marT="45686" marB="456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100" b="1" baseline="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itchFamily="18" charset="0"/>
                          <a:ea typeface="華康中黑體" pitchFamily="49" charset="-120"/>
                        </a:rPr>
                        <a:t>11,047,929,260</a:t>
                      </a:r>
                      <a:endParaRPr lang="zh-TW" altLang="en-US" sz="1100" b="1" baseline="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Times New Roman" pitchFamily="18" charset="0"/>
                        <a:ea typeface="華康中黑體" pitchFamily="49" charset="-120"/>
                      </a:endParaRPr>
                    </a:p>
                  </a:txBody>
                  <a:tcPr marL="91452" marR="91452" marT="45686" marB="456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100" b="1" baseline="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itchFamily="18" charset="0"/>
                          <a:ea typeface="華康中黑體" pitchFamily="49" charset="-120"/>
                        </a:rPr>
                        <a:t>小計</a:t>
                      </a:r>
                      <a:endParaRPr lang="zh-TW" altLang="en-US" sz="1100" b="1" baseline="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Times New Roman" pitchFamily="18" charset="0"/>
                        <a:ea typeface="華康中黑體" pitchFamily="49" charset="-120"/>
                      </a:endParaRPr>
                    </a:p>
                  </a:txBody>
                  <a:tcPr marL="91452" marR="91452" marT="45686" marB="456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100" b="1" baseline="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itchFamily="18" charset="0"/>
                          <a:ea typeface="華康中黑體" pitchFamily="49" charset="-120"/>
                        </a:rPr>
                        <a:t>11,399.30</a:t>
                      </a:r>
                      <a:endParaRPr lang="zh-TW" altLang="en-US" sz="1100" b="1" baseline="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Times New Roman" pitchFamily="18" charset="0"/>
                        <a:ea typeface="華康中黑體" pitchFamily="49" charset="-120"/>
                      </a:endParaRPr>
                    </a:p>
                  </a:txBody>
                  <a:tcPr marL="91452" marR="91452" marT="45686" marB="456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1100" b="1" baseline="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Times New Roman" pitchFamily="18" charset="0"/>
                        <a:ea typeface="華康中黑體" pitchFamily="49" charset="-120"/>
                      </a:endParaRPr>
                    </a:p>
                  </a:txBody>
                  <a:tcPr marL="91452" marR="91452" marT="45686" marB="456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1100" b="1" baseline="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Times New Roman" pitchFamily="18" charset="0"/>
                        <a:ea typeface="華康中黑體" pitchFamily="49" charset="-120"/>
                      </a:endParaRPr>
                    </a:p>
                  </a:txBody>
                  <a:tcPr marL="91452" marR="91452" marT="45686" marB="456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100" b="1" baseline="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itchFamily="18" charset="0"/>
                          <a:ea typeface="華康中黑體" pitchFamily="49" charset="-120"/>
                        </a:rPr>
                        <a:t>停車位</a:t>
                      </a:r>
                      <a:r>
                        <a:rPr lang="en-US" altLang="zh-TW" sz="1100" b="1" baseline="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itchFamily="18" charset="0"/>
                          <a:ea typeface="華康中黑體" pitchFamily="49" charset="-120"/>
                        </a:rPr>
                        <a:t>-</a:t>
                      </a:r>
                      <a:r>
                        <a:rPr lang="zh-CN" altLang="en-US" sz="1100" b="1" baseline="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itchFamily="18" charset="0"/>
                          <a:ea typeface="華康中黑體" pitchFamily="49" charset="-120"/>
                        </a:rPr>
                        <a:t>平面</a:t>
                      </a:r>
                      <a:endParaRPr lang="zh-TW" altLang="en-US" sz="1100" b="1" baseline="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Times New Roman" pitchFamily="18" charset="0"/>
                        <a:ea typeface="華康中黑體" pitchFamily="49" charset="-120"/>
                      </a:endParaRPr>
                    </a:p>
                  </a:txBody>
                  <a:tcPr marL="91452" marR="91452" marT="45686" marB="456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100" b="1" baseline="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itchFamily="18" charset="0"/>
                          <a:ea typeface="華康中黑體" pitchFamily="49" charset="-120"/>
                        </a:rPr>
                        <a:t>296</a:t>
                      </a:r>
                      <a:endParaRPr lang="zh-TW" altLang="en-US" sz="1100" b="1" baseline="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Times New Roman" pitchFamily="18" charset="0"/>
                        <a:ea typeface="華康中黑體" pitchFamily="49" charset="-120"/>
                      </a:endParaRPr>
                    </a:p>
                  </a:txBody>
                  <a:tcPr marL="91452" marR="91452" marT="45686" marB="456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100" b="1" baseline="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itchFamily="18" charset="0"/>
                          <a:ea typeface="華康中黑體" pitchFamily="49" charset="-120"/>
                        </a:rPr>
                        <a:t>2,903,041</a:t>
                      </a:r>
                      <a:endParaRPr lang="zh-TW" altLang="en-US" sz="1100" b="1" baseline="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Times New Roman" pitchFamily="18" charset="0"/>
                        <a:ea typeface="華康中黑體" pitchFamily="49" charset="-120"/>
                      </a:endParaRPr>
                    </a:p>
                  </a:txBody>
                  <a:tcPr marL="91452" marR="91452" marT="45686" marB="456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100" b="1" baseline="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itchFamily="18" charset="0"/>
                          <a:ea typeface="華康中黑體" pitchFamily="49" charset="-120"/>
                        </a:rPr>
                        <a:t>859</a:t>
                      </a:r>
                      <a:r>
                        <a:rPr lang="en-US" altLang="zh-TW" sz="1100" b="1" baseline="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itchFamily="18" charset="0"/>
                          <a:ea typeface="華康中黑體" pitchFamily="49" charset="-120"/>
                        </a:rPr>
                        <a:t>,300,000</a:t>
                      </a:r>
                      <a:endParaRPr lang="zh-TW" altLang="en-US" sz="1100" b="1" baseline="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Times New Roman" pitchFamily="18" charset="0"/>
                        <a:ea typeface="華康中黑體" pitchFamily="49" charset="-120"/>
                      </a:endParaRPr>
                    </a:p>
                  </a:txBody>
                  <a:tcPr marL="91452" marR="91452" marT="45686" marB="456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100" b="1" baseline="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itchFamily="18" charset="0"/>
                          <a:ea typeface="華康中黑體" pitchFamily="49" charset="-120"/>
                        </a:rPr>
                        <a:t>小計</a:t>
                      </a:r>
                    </a:p>
                  </a:txBody>
                  <a:tcPr marL="91452" marR="91452" marT="45686" marB="456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100" b="1" baseline="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itchFamily="18" charset="0"/>
                          <a:ea typeface="華康中黑體" pitchFamily="49" charset="-120"/>
                        </a:rPr>
                        <a:t>296</a:t>
                      </a:r>
                      <a:endParaRPr lang="zh-TW" altLang="en-US" sz="1100" b="1" baseline="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Times New Roman" pitchFamily="18" charset="0"/>
                        <a:ea typeface="華康中黑體" pitchFamily="49" charset="-120"/>
                      </a:endParaRPr>
                    </a:p>
                  </a:txBody>
                  <a:tcPr marL="91452" marR="91452" marT="45686" marB="456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100" b="1" baseline="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itchFamily="18" charset="0"/>
                          <a:ea typeface="華康中黑體" pitchFamily="49" charset="-120"/>
                        </a:rPr>
                        <a:t>2,903,041</a:t>
                      </a:r>
                      <a:endParaRPr lang="zh-TW" altLang="en-US" sz="1100" b="1" baseline="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Times New Roman" pitchFamily="18" charset="0"/>
                        <a:ea typeface="華康中黑體" pitchFamily="49" charset="-120"/>
                      </a:endParaRPr>
                    </a:p>
                  </a:txBody>
                  <a:tcPr marL="91452" marR="91452" marT="45686" marB="456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100" b="1" baseline="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itchFamily="18" charset="0"/>
                          <a:ea typeface="華康中黑體" pitchFamily="49" charset="-120"/>
                        </a:rPr>
                        <a:t>859</a:t>
                      </a:r>
                      <a:r>
                        <a:rPr lang="en-US" altLang="zh-TW" sz="1100" b="1" baseline="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itchFamily="18" charset="0"/>
                          <a:ea typeface="華康中黑體" pitchFamily="49" charset="-120"/>
                        </a:rPr>
                        <a:t>,300,000</a:t>
                      </a:r>
                      <a:endParaRPr lang="zh-TW" altLang="en-US" sz="1100" b="1" baseline="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Times New Roman" pitchFamily="18" charset="0"/>
                        <a:ea typeface="華康中黑體" pitchFamily="49" charset="-120"/>
                      </a:endParaRPr>
                    </a:p>
                  </a:txBody>
                  <a:tcPr marL="91452" marR="91452" marT="45686" marB="456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772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100" b="1" baseline="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itchFamily="18" charset="0"/>
                          <a:ea typeface="華康中黑體" pitchFamily="49" charset="-120"/>
                        </a:rPr>
                        <a:t>更新後</a:t>
                      </a:r>
                      <a:r>
                        <a:rPr lang="zh-CN" altLang="en-US" sz="1100" b="1" baseline="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itchFamily="18" charset="0"/>
                          <a:ea typeface="華康中黑體" pitchFamily="49" charset="-120"/>
                        </a:rPr>
                        <a:t>總價值</a:t>
                      </a:r>
                      <a:r>
                        <a:rPr lang="zh-TW" altLang="en-US" sz="1100" b="1" baseline="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itchFamily="18" charset="0"/>
                          <a:ea typeface="華康中黑體" pitchFamily="49" charset="-120"/>
                        </a:rPr>
                        <a:t>合計</a:t>
                      </a:r>
                    </a:p>
                  </a:txBody>
                  <a:tcPr marL="91452" marR="91452" marT="45686" marB="456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100" b="1" baseline="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itchFamily="18" charset="0"/>
                          <a:ea typeface="華康中黑體" pitchFamily="49" charset="-120"/>
                        </a:rPr>
                        <a:t>13,931.42</a:t>
                      </a:r>
                      <a:endParaRPr lang="zh-TW" altLang="en-US" sz="1100" b="1" baseline="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Times New Roman" pitchFamily="18" charset="0"/>
                        <a:ea typeface="華康中黑體" pitchFamily="49" charset="-120"/>
                      </a:endParaRPr>
                    </a:p>
                  </a:txBody>
                  <a:tcPr marL="91452" marR="91452" marT="45686" marB="456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1100" b="1" baseline="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Times New Roman" pitchFamily="18" charset="0"/>
                        <a:ea typeface="華康中黑體" pitchFamily="49" charset="-120"/>
                      </a:endParaRPr>
                    </a:p>
                  </a:txBody>
                  <a:tcPr marL="91452" marR="91452" marT="45686" marB="456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100" b="1" baseline="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itchFamily="18" charset="0"/>
                          <a:ea typeface="華康中黑體" pitchFamily="49" charset="-120"/>
                        </a:rPr>
                        <a:t>14,529,352,999</a:t>
                      </a:r>
                      <a:endParaRPr lang="zh-TW" altLang="en-US" sz="1100" b="1" baseline="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Times New Roman" pitchFamily="18" charset="0"/>
                        <a:ea typeface="華康中黑體" pitchFamily="49" charset="-120"/>
                      </a:endParaRPr>
                    </a:p>
                  </a:txBody>
                  <a:tcPr marL="91452" marR="91452" marT="45686" marB="456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37" name="Rectangle 13"/>
          <p:cNvSpPr>
            <a:spLocks noChangeArrowheads="1"/>
          </p:cNvSpPr>
          <p:nvPr/>
        </p:nvSpPr>
        <p:spPr bwMode="auto">
          <a:xfrm>
            <a:off x="396695" y="6306259"/>
            <a:ext cx="6431380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1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中黑體" pitchFamily="49" charset="-120"/>
                <a:cs typeface="Times New Roman" pitchFamily="18" charset="0"/>
              </a:rPr>
              <a:t>註：地主分配金額係以電腦計算值為準（並以都更審議核定為準）</a:t>
            </a:r>
            <a:endParaRPr lang="zh-TW" altLang="en-US" sz="14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華康中黑體" pitchFamily="49" charset="-120"/>
              <a:cs typeface="Times New Roman" pitchFamily="18" charset="0"/>
            </a:endParaRPr>
          </a:p>
        </p:txBody>
      </p:sp>
      <p:sp>
        <p:nvSpPr>
          <p:cNvPr id="38" name="Text Box 5"/>
          <p:cNvSpPr txBox="1">
            <a:spLocks noChangeArrowheads="1"/>
          </p:cNvSpPr>
          <p:nvPr/>
        </p:nvSpPr>
        <p:spPr bwMode="auto">
          <a:xfrm>
            <a:off x="7102610" y="852262"/>
            <a:ext cx="1524223" cy="461665"/>
          </a:xfrm>
          <a:prstGeom prst="rect">
            <a:avLst/>
          </a:prstGeom>
          <a:noFill/>
          <a:ln w="9525">
            <a:solidFill>
              <a:srgbClr val="4D4D4D"/>
            </a:solidFill>
            <a:miter lim="800000"/>
            <a:headEnd/>
            <a:tailEnd/>
          </a:ln>
        </p:spPr>
        <p:txBody>
          <a:bodyPr vert="horz"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1200" b="0" dirty="0">
                <a:solidFill>
                  <a:srgbClr val="C00000"/>
                </a:solidFill>
                <a:ea typeface="華康中黑體" pitchFamily="49" charset="-120"/>
              </a:rPr>
              <a:t>實際申請獎勵額度依審議結果為準</a:t>
            </a:r>
          </a:p>
        </p:txBody>
      </p:sp>
      <p:sp>
        <p:nvSpPr>
          <p:cNvPr id="26" name="頁尾版面配置區 14"/>
          <p:cNvSpPr>
            <a:spLocks noGrp="1"/>
          </p:cNvSpPr>
          <p:nvPr>
            <p:ph type="ftr" sz="quarter" idx="11"/>
          </p:nvPr>
        </p:nvSpPr>
        <p:spPr>
          <a:xfrm>
            <a:off x="7087151" y="202535"/>
            <a:ext cx="1893455" cy="273844"/>
          </a:xfrm>
        </p:spPr>
        <p:txBody>
          <a:bodyPr/>
          <a:lstStyle/>
          <a:p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大同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區</a:t>
            </a:r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玉泉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段都更案   </a:t>
            </a:r>
          </a:p>
        </p:txBody>
      </p:sp>
    </p:spTree>
    <p:extLst>
      <p:ext uri="{BB962C8B-B14F-4D97-AF65-F5344CB8AC3E}">
        <p14:creationId xmlns:p14="http://schemas.microsoft.com/office/powerpoint/2010/main" val="18108997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接點 4"/>
          <p:cNvCxnSpPr/>
          <p:nvPr/>
        </p:nvCxnSpPr>
        <p:spPr>
          <a:xfrm>
            <a:off x="2412261" y="460504"/>
            <a:ext cx="6264000" cy="15875"/>
          </a:xfrm>
          <a:prstGeom prst="line">
            <a:avLst/>
          </a:prstGeom>
          <a:ln>
            <a:solidFill>
              <a:srgbClr val="D1C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群組 20"/>
          <p:cNvGrpSpPr/>
          <p:nvPr/>
        </p:nvGrpSpPr>
        <p:grpSpPr>
          <a:xfrm>
            <a:off x="325497" y="157447"/>
            <a:ext cx="6084827" cy="605686"/>
            <a:chOff x="325498" y="157447"/>
            <a:chExt cx="2088002" cy="605686"/>
          </a:xfrm>
        </p:grpSpPr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500" y="166683"/>
              <a:ext cx="2088000" cy="589733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7" name="圓角矩形 16"/>
            <p:cNvSpPr/>
            <p:nvPr/>
          </p:nvSpPr>
          <p:spPr>
            <a:xfrm>
              <a:off x="325498" y="157447"/>
              <a:ext cx="2086763" cy="605686"/>
            </a:xfrm>
            <a:prstGeom prst="roundRect">
              <a:avLst/>
            </a:prstGeom>
            <a:noFill/>
            <a:ln w="76200">
              <a:solidFill>
                <a:srgbClr val="CEC9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7600950" y="6584156"/>
            <a:ext cx="1543050" cy="273844"/>
          </a:xfrm>
        </p:spPr>
        <p:txBody>
          <a:bodyPr/>
          <a:lstStyle/>
          <a:p>
            <a:fld id="{F47CEAE1-C982-4D7B-9E1A-CEEB45A21EB1}" type="slidenum">
              <a:rPr lang="zh-TW" altLang="en-US" smtClean="0"/>
              <a:pPr/>
              <a:t>21</a:t>
            </a:fld>
            <a:endParaRPr lang="zh-TW" altLang="en-US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495300" y="202325"/>
            <a:ext cx="6287506" cy="527827"/>
          </a:xfrm>
          <a:prstGeom prst="rect">
            <a:avLst/>
          </a:prstGeom>
          <a:noFill/>
        </p:spPr>
        <p:txBody>
          <a:bodyPr wrap="square" lIns="96001" tIns="48001" rIns="96001" bIns="48001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1pPr>
            <a:lvl2pPr marL="639763" indent="-182563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1279525" indent="-365125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919288" indent="-547688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2559050" indent="-73025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 marL="376669" indent="-376669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defRPr/>
            </a:pPr>
            <a:r>
              <a:rPr kumimoji="0" lang="zh-TW" altLang="en-US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七、更新效益說明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7556190"/>
              </p:ext>
            </p:extLst>
          </p:nvPr>
        </p:nvGraphicFramePr>
        <p:xfrm>
          <a:off x="325497" y="1223072"/>
          <a:ext cx="5208528" cy="5233146"/>
        </p:xfrm>
        <a:graphic>
          <a:graphicData uri="http://schemas.openxmlformats.org/drawingml/2006/table">
            <a:tbl>
              <a:tblPr/>
              <a:tblGrid>
                <a:gridCol w="3031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765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288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3951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99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更新前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99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99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556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99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問題點</a:t>
                      </a:r>
                      <a:endParaRPr kumimoji="1" lang="zh-TW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99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巷道狹小、房屋老舊、易發生災害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99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環境品質較低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174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99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優質的人行休憩空間、安全的空間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99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提升居住品質、塑造舒適之生活空間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369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99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更新後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99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99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41" name="表格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2969451"/>
              </p:ext>
            </p:extLst>
          </p:nvPr>
        </p:nvGraphicFramePr>
        <p:xfrm>
          <a:off x="5670381" y="1223072"/>
          <a:ext cx="3292644" cy="3860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3870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871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67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227">
                <a:tc>
                  <a:txBody>
                    <a:bodyPr/>
                    <a:lstStyle/>
                    <a:p>
                      <a:pPr algn="ctr" fontAlgn="auto">
                        <a:lnSpc>
                          <a:spcPts val="1600"/>
                        </a:lnSpc>
                        <a:spcAft>
                          <a:spcPts val="0"/>
                        </a:spcAft>
                        <a:tabLst>
                          <a:tab pos="6249035" algn="r"/>
                        </a:tabLst>
                      </a:pPr>
                      <a:r>
                        <a:rPr lang="zh-TW" sz="1100" b="1" kern="1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評估項目</a:t>
                      </a:r>
                      <a:endParaRPr lang="zh-TW" sz="1100" b="1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ts val="1600"/>
                        </a:lnSpc>
                        <a:spcAft>
                          <a:spcPts val="0"/>
                        </a:spcAft>
                        <a:tabLst>
                          <a:tab pos="6249035" algn="r"/>
                        </a:tabLst>
                      </a:pPr>
                      <a:r>
                        <a:rPr lang="zh-TW" sz="1100" b="1" kern="1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更新前狀況</a:t>
                      </a:r>
                      <a:endParaRPr lang="zh-TW" sz="1100" b="1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ts val="1600"/>
                        </a:lnSpc>
                        <a:spcAft>
                          <a:spcPts val="0"/>
                        </a:spcAft>
                        <a:tabLst>
                          <a:tab pos="6249035" algn="r"/>
                        </a:tabLst>
                      </a:pPr>
                      <a:r>
                        <a:rPr lang="zh-TW" sz="1100" b="1" kern="1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更新</a:t>
                      </a:r>
                      <a:r>
                        <a:rPr lang="zh-CN" altLang="en-US" sz="1100" b="1" kern="1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後</a:t>
                      </a:r>
                      <a:endParaRPr lang="en-US" altLang="zh-TW" sz="1100" b="1" kern="1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auto">
                        <a:lnSpc>
                          <a:spcPts val="1600"/>
                        </a:lnSpc>
                        <a:spcAft>
                          <a:spcPts val="0"/>
                        </a:spcAft>
                        <a:tabLst>
                          <a:tab pos="6249035" algn="r"/>
                        </a:tabLst>
                      </a:pPr>
                      <a:r>
                        <a:rPr lang="zh-TW" sz="1100" kern="1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更新前後戶數</a:t>
                      </a:r>
                      <a:endParaRPr lang="zh-TW" sz="11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ts val="1600"/>
                        </a:lnSpc>
                        <a:spcAft>
                          <a:spcPts val="0"/>
                        </a:spcAft>
                        <a:tabLst>
                          <a:tab pos="6249035" algn="r"/>
                        </a:tabLst>
                      </a:pPr>
                      <a:r>
                        <a:rPr lang="en-US" altLang="zh-CN" sz="1100" kern="1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40</a:t>
                      </a:r>
                      <a:endParaRPr lang="zh-TW" sz="11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ts val="1600"/>
                        </a:lnSpc>
                        <a:spcAft>
                          <a:spcPts val="0"/>
                        </a:spcAft>
                        <a:tabLst>
                          <a:tab pos="6249035" algn="r"/>
                        </a:tabLst>
                      </a:pPr>
                      <a:r>
                        <a:rPr lang="en-US" altLang="zh-CN" sz="1100" kern="1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382</a:t>
                      </a:r>
                      <a:endParaRPr lang="zh-TW" sz="11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auto">
                        <a:lnSpc>
                          <a:spcPts val="1600"/>
                        </a:lnSpc>
                        <a:spcAft>
                          <a:spcPts val="0"/>
                        </a:spcAft>
                        <a:tabLst>
                          <a:tab pos="6249035" algn="r"/>
                        </a:tabLst>
                      </a:pPr>
                      <a:r>
                        <a:rPr lang="zh-TW" sz="1100" kern="1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更新後原地安置所有權人數</a:t>
                      </a:r>
                      <a:endParaRPr lang="zh-TW" sz="11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ts val="1600"/>
                        </a:lnSpc>
                        <a:spcAft>
                          <a:spcPts val="0"/>
                        </a:spcAft>
                        <a:tabLst>
                          <a:tab pos="6249035" algn="r"/>
                        </a:tabLst>
                      </a:pPr>
                      <a:endParaRPr lang="zh-TW" sz="11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ts val="1600"/>
                        </a:lnSpc>
                        <a:spcAft>
                          <a:spcPts val="0"/>
                        </a:spcAft>
                        <a:tabLst>
                          <a:tab pos="6249035" algn="r"/>
                        </a:tabLst>
                      </a:pPr>
                      <a:r>
                        <a:rPr lang="en-US" sz="1100" kern="1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1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auto">
                        <a:lnSpc>
                          <a:spcPts val="1600"/>
                        </a:lnSpc>
                        <a:spcAft>
                          <a:spcPts val="0"/>
                        </a:spcAft>
                        <a:tabLst>
                          <a:tab pos="6249035" algn="r"/>
                        </a:tabLst>
                      </a:pPr>
                      <a:r>
                        <a:rPr lang="zh-TW" sz="1100" kern="1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安置違章戶數</a:t>
                      </a:r>
                      <a:endParaRPr lang="zh-TW" sz="11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ts val="1600"/>
                        </a:lnSpc>
                        <a:spcAft>
                          <a:spcPts val="0"/>
                        </a:spcAft>
                        <a:tabLst>
                          <a:tab pos="6249035" algn="r"/>
                        </a:tabLst>
                      </a:pPr>
                      <a:r>
                        <a:rPr lang="en-US" sz="1100" kern="1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1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ts val="1600"/>
                        </a:lnSpc>
                        <a:spcAft>
                          <a:spcPts val="0"/>
                        </a:spcAft>
                        <a:tabLst>
                          <a:tab pos="6249035" algn="r"/>
                        </a:tabLst>
                      </a:pPr>
                      <a:r>
                        <a:rPr lang="en-US" sz="1100" kern="1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1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auto">
                        <a:lnSpc>
                          <a:spcPts val="1600"/>
                        </a:lnSpc>
                        <a:spcAft>
                          <a:spcPts val="0"/>
                        </a:spcAft>
                        <a:tabLst>
                          <a:tab pos="6249035" algn="r"/>
                        </a:tabLst>
                      </a:pPr>
                      <a:r>
                        <a:rPr lang="zh-TW" sz="1100" kern="1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汽車停車位</a:t>
                      </a:r>
                      <a:endParaRPr lang="zh-TW" sz="11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ts val="1600"/>
                        </a:lnSpc>
                        <a:spcAft>
                          <a:spcPts val="0"/>
                        </a:spcAft>
                        <a:tabLst>
                          <a:tab pos="6249035" algn="r"/>
                        </a:tabLst>
                      </a:pPr>
                      <a:r>
                        <a:rPr lang="en-US" sz="1100" kern="1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1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ts val="1600"/>
                        </a:lnSpc>
                        <a:spcAft>
                          <a:spcPts val="0"/>
                        </a:spcAft>
                        <a:tabLst>
                          <a:tab pos="6249035" algn="r"/>
                        </a:tabLst>
                      </a:pPr>
                      <a:r>
                        <a:rPr lang="en-US" altLang="zh-CN" sz="1100" kern="1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317</a:t>
                      </a:r>
                      <a:endParaRPr lang="zh-TW" sz="11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auto">
                        <a:lnSpc>
                          <a:spcPts val="1600"/>
                        </a:lnSpc>
                        <a:spcAft>
                          <a:spcPts val="0"/>
                        </a:spcAft>
                        <a:tabLst>
                          <a:tab pos="6249035" algn="r"/>
                        </a:tabLst>
                      </a:pPr>
                      <a:r>
                        <a:rPr lang="zh-TW" sz="1100" kern="1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機車停車位</a:t>
                      </a:r>
                      <a:endParaRPr lang="zh-TW" sz="11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ts val="1600"/>
                        </a:lnSpc>
                        <a:spcAft>
                          <a:spcPts val="0"/>
                        </a:spcAft>
                        <a:tabLst>
                          <a:tab pos="6249035" algn="r"/>
                        </a:tabLst>
                      </a:pPr>
                      <a:r>
                        <a:rPr lang="en-US" sz="1100" kern="1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1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ts val="1600"/>
                        </a:lnSpc>
                        <a:spcAft>
                          <a:spcPts val="0"/>
                        </a:spcAft>
                        <a:tabLst>
                          <a:tab pos="6249035" algn="r"/>
                        </a:tabLst>
                      </a:pPr>
                      <a:r>
                        <a:rPr lang="en-US" altLang="zh-CN" sz="1100" kern="1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348</a:t>
                      </a:r>
                      <a:endParaRPr lang="zh-TW" sz="11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auto">
                        <a:lnSpc>
                          <a:spcPts val="1600"/>
                        </a:lnSpc>
                        <a:spcAft>
                          <a:spcPts val="0"/>
                        </a:spcAft>
                        <a:tabLst>
                          <a:tab pos="6249035" algn="r"/>
                        </a:tabLst>
                      </a:pPr>
                      <a:r>
                        <a:rPr lang="zh-TW" sz="1100" kern="1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提供公益設施面積</a:t>
                      </a:r>
                      <a:endParaRPr lang="zh-TW" sz="11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ts val="1600"/>
                        </a:lnSpc>
                        <a:spcAft>
                          <a:spcPts val="0"/>
                        </a:spcAft>
                        <a:tabLst>
                          <a:tab pos="6249035" algn="r"/>
                        </a:tabLst>
                      </a:pPr>
                      <a:r>
                        <a:rPr lang="en-US" sz="1100" kern="1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1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ts val="1600"/>
                        </a:lnSpc>
                        <a:spcAft>
                          <a:spcPts val="0"/>
                        </a:spcAft>
                        <a:tabLst>
                          <a:tab pos="6249035" algn="r"/>
                        </a:tabLst>
                      </a:pPr>
                      <a:r>
                        <a:rPr lang="en-US" sz="1100" kern="1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1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auto">
                        <a:lnSpc>
                          <a:spcPts val="1600"/>
                        </a:lnSpc>
                        <a:spcAft>
                          <a:spcPts val="0"/>
                        </a:spcAft>
                        <a:tabLst>
                          <a:tab pos="6249035" algn="r"/>
                        </a:tabLst>
                      </a:pPr>
                      <a:r>
                        <a:rPr lang="zh-TW" sz="1100" kern="1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留設人行步道及騎樓面積</a:t>
                      </a:r>
                      <a:endParaRPr lang="zh-TW" sz="11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ts val="1600"/>
                        </a:lnSpc>
                        <a:spcAft>
                          <a:spcPts val="0"/>
                        </a:spcAft>
                        <a:tabLst>
                          <a:tab pos="6249035" algn="r"/>
                        </a:tabLst>
                      </a:pPr>
                      <a:r>
                        <a:rPr lang="en-US" sz="1100" kern="1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1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ts val="1600"/>
                        </a:lnSpc>
                        <a:spcAft>
                          <a:spcPts val="0"/>
                        </a:spcAft>
                        <a:tabLst>
                          <a:tab pos="6249035" algn="r"/>
                        </a:tabLst>
                      </a:pPr>
                      <a:endParaRPr lang="zh-TW" sz="11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auto">
                        <a:lnSpc>
                          <a:spcPts val="1600"/>
                        </a:lnSpc>
                        <a:spcAft>
                          <a:spcPts val="0"/>
                        </a:spcAft>
                        <a:tabLst>
                          <a:tab pos="6249035" algn="r"/>
                        </a:tabLst>
                      </a:pPr>
                      <a:r>
                        <a:rPr lang="zh-TW" sz="1100" kern="1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開放空間面積</a:t>
                      </a:r>
                      <a:endParaRPr lang="zh-TW" sz="11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ts val="1600"/>
                        </a:lnSpc>
                        <a:spcAft>
                          <a:spcPts val="0"/>
                        </a:spcAft>
                        <a:tabLst>
                          <a:tab pos="6249035" algn="r"/>
                        </a:tabLst>
                      </a:pPr>
                      <a:r>
                        <a:rPr lang="en-US" sz="1100" kern="1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1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249035" algn="r"/>
                        </a:tabLst>
                        <a:defRPr/>
                      </a:pPr>
                      <a:r>
                        <a:rPr lang="en-US" altLang="zh-CN" sz="1100" kern="1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1,991.39</a:t>
                      </a:r>
                      <a:r>
                        <a:rPr lang="en-US" altLang="zh-TW" sz="1100" kern="1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altLang="zh-TW" sz="1100" kern="100" baseline="300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</a:t>
                      </a:r>
                      <a:endParaRPr lang="zh-TW" altLang="zh-TW" sz="11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auto">
                        <a:lnSpc>
                          <a:spcPts val="1600"/>
                        </a:lnSpc>
                        <a:spcAft>
                          <a:spcPts val="0"/>
                        </a:spcAft>
                        <a:tabLst>
                          <a:tab pos="6249035" algn="r"/>
                        </a:tabLst>
                      </a:pPr>
                      <a:r>
                        <a:rPr lang="zh-TW" sz="1100" kern="1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開闢計畫道路面積</a:t>
                      </a:r>
                      <a:endParaRPr lang="zh-TW" sz="11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ts val="1600"/>
                        </a:lnSpc>
                        <a:spcAft>
                          <a:spcPts val="0"/>
                        </a:spcAft>
                        <a:tabLst>
                          <a:tab pos="6249035" algn="r"/>
                        </a:tabLst>
                      </a:pPr>
                      <a:r>
                        <a:rPr lang="en-US" sz="1100" kern="1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1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ts val="1600"/>
                        </a:lnSpc>
                        <a:spcAft>
                          <a:spcPts val="0"/>
                        </a:spcAft>
                        <a:tabLst>
                          <a:tab pos="6249035" algn="r"/>
                        </a:tabLst>
                      </a:pPr>
                      <a:r>
                        <a:rPr lang="en-US" sz="1100" kern="1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1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auto">
                        <a:lnSpc>
                          <a:spcPts val="1600"/>
                        </a:lnSpc>
                        <a:spcAft>
                          <a:spcPts val="0"/>
                        </a:spcAft>
                        <a:tabLst>
                          <a:tab pos="6249035" algn="r"/>
                        </a:tabLst>
                      </a:pPr>
                      <a:r>
                        <a:rPr lang="zh-TW" sz="1100" kern="1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透水鋪面（有／無）</a:t>
                      </a:r>
                      <a:endParaRPr lang="zh-TW" sz="11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ts val="1600"/>
                        </a:lnSpc>
                        <a:spcAft>
                          <a:spcPts val="0"/>
                        </a:spcAft>
                        <a:tabLst>
                          <a:tab pos="6249035" algn="r"/>
                        </a:tabLst>
                      </a:pPr>
                      <a:r>
                        <a:rPr lang="zh-TW" sz="1100" kern="1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無</a:t>
                      </a:r>
                      <a:endParaRPr lang="zh-TW" sz="11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ts val="1600"/>
                        </a:lnSpc>
                        <a:spcAft>
                          <a:spcPts val="0"/>
                        </a:spcAft>
                        <a:tabLst>
                          <a:tab pos="6249035" algn="r"/>
                        </a:tabLst>
                      </a:pPr>
                      <a:r>
                        <a:rPr lang="zh-TW" sz="1100" kern="1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有</a:t>
                      </a:r>
                      <a:endParaRPr lang="zh-TW" sz="11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auto">
                        <a:lnSpc>
                          <a:spcPts val="1600"/>
                        </a:lnSpc>
                        <a:spcAft>
                          <a:spcPts val="0"/>
                        </a:spcAft>
                        <a:tabLst>
                          <a:tab pos="6249035" algn="r"/>
                        </a:tabLst>
                      </a:pPr>
                      <a:r>
                        <a:rPr lang="zh-TW" sz="1100" kern="1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保護樹木規劃（有／無）</a:t>
                      </a:r>
                      <a:endParaRPr lang="zh-TW" sz="11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100" kern="1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無</a:t>
                      </a:r>
                      <a:endParaRPr lang="zh-TW" sz="11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100" kern="1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無</a:t>
                      </a:r>
                      <a:endParaRPr lang="zh-TW" sz="11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auto">
                        <a:lnSpc>
                          <a:spcPts val="1600"/>
                        </a:lnSpc>
                        <a:spcAft>
                          <a:spcPts val="0"/>
                        </a:spcAft>
                        <a:tabLst>
                          <a:tab pos="6249035" algn="r"/>
                        </a:tabLst>
                      </a:pPr>
                      <a:r>
                        <a:rPr lang="zh-TW" sz="1100" kern="1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歷史古蹟保存規劃（有／無）</a:t>
                      </a:r>
                      <a:endParaRPr lang="zh-TW" sz="11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100" kern="1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無</a:t>
                      </a:r>
                      <a:endParaRPr lang="zh-TW" sz="11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100" kern="1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無</a:t>
                      </a:r>
                      <a:endParaRPr lang="zh-TW" sz="11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auto">
                        <a:lnSpc>
                          <a:spcPts val="1600"/>
                        </a:lnSpc>
                        <a:spcAft>
                          <a:spcPts val="0"/>
                        </a:spcAft>
                        <a:tabLst>
                          <a:tab pos="6249035" algn="r"/>
                        </a:tabLst>
                      </a:pPr>
                      <a:r>
                        <a:rPr lang="zh-TW" sz="1100" kern="1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無障礙設施規劃（有／無）</a:t>
                      </a:r>
                      <a:endParaRPr lang="zh-TW" sz="11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100" kern="1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無</a:t>
                      </a:r>
                      <a:endParaRPr lang="zh-TW" sz="11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100" kern="1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有</a:t>
                      </a:r>
                      <a:endParaRPr lang="zh-TW" sz="11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auto">
                        <a:lnSpc>
                          <a:spcPts val="1600"/>
                        </a:lnSpc>
                        <a:spcAft>
                          <a:spcPts val="0"/>
                        </a:spcAft>
                        <a:tabLst>
                          <a:tab pos="6249035" algn="r"/>
                        </a:tabLst>
                      </a:pPr>
                      <a:r>
                        <a:rPr lang="zh-TW" sz="1100" kern="1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滲透井規劃（有／無）</a:t>
                      </a:r>
                      <a:endParaRPr lang="zh-TW" sz="11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100" kern="1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無</a:t>
                      </a:r>
                      <a:endParaRPr lang="zh-TW" sz="11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100" kern="1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有</a:t>
                      </a:r>
                      <a:endParaRPr lang="zh-TW" sz="11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auto">
                        <a:lnSpc>
                          <a:spcPts val="1600"/>
                        </a:lnSpc>
                        <a:spcAft>
                          <a:spcPts val="0"/>
                        </a:spcAft>
                        <a:tabLst>
                          <a:tab pos="6249035" algn="r"/>
                        </a:tabLst>
                      </a:pPr>
                      <a:r>
                        <a:rPr lang="zh-TW" sz="1100" kern="1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其他</a:t>
                      </a:r>
                      <a:endParaRPr lang="zh-TW" sz="11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100" kern="1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無</a:t>
                      </a:r>
                      <a:endParaRPr lang="zh-TW" sz="11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ts val="1600"/>
                        </a:lnSpc>
                        <a:spcAft>
                          <a:spcPts val="0"/>
                        </a:spcAft>
                        <a:tabLst>
                          <a:tab pos="6249035" algn="r"/>
                        </a:tabLst>
                      </a:pPr>
                      <a:r>
                        <a:rPr lang="zh-CN" altLang="en-US" sz="1050" kern="1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綠建築黃金級及結構耐震標章</a:t>
                      </a:r>
                      <a:endParaRPr lang="zh-TW" sz="105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</a:tbl>
          </a:graphicData>
        </a:graphic>
      </p:graphicFrame>
      <p:sp>
        <p:nvSpPr>
          <p:cNvPr id="23" name="頁尾版面配置區 14"/>
          <p:cNvSpPr>
            <a:spLocks noGrp="1"/>
          </p:cNvSpPr>
          <p:nvPr>
            <p:ph type="ftr" sz="quarter" idx="11"/>
          </p:nvPr>
        </p:nvSpPr>
        <p:spPr>
          <a:xfrm>
            <a:off x="7087151" y="202535"/>
            <a:ext cx="1893455" cy="273844"/>
          </a:xfrm>
        </p:spPr>
        <p:txBody>
          <a:bodyPr/>
          <a:lstStyle/>
          <a:p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大同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區</a:t>
            </a:r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玉泉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段都更案   </a:t>
            </a:r>
          </a:p>
        </p:txBody>
      </p:sp>
      <p:pic>
        <p:nvPicPr>
          <p:cNvPr id="28" name="Picture 17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8166" y="5372262"/>
            <a:ext cx="769024" cy="1016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7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6119" y="5372262"/>
            <a:ext cx="741984" cy="1010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圖片 29"/>
          <p:cNvPicPr>
            <a:picLocks noChangeAspect="1"/>
          </p:cNvPicPr>
          <p:nvPr/>
        </p:nvPicPr>
        <p:blipFill>
          <a:blip r:embed="rId6"/>
          <a:srcRect l="11662" t="4083" r="27551" b="253"/>
          <a:stretch>
            <a:fillRect/>
          </a:stretch>
        </p:blipFill>
        <p:spPr bwMode="auto">
          <a:xfrm>
            <a:off x="3924329" y="5365041"/>
            <a:ext cx="782803" cy="1014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48" descr="1196953317"/>
          <p:cNvPicPr>
            <a:picLocks noChangeAspect="1" noChangeArrowheads="1"/>
          </p:cNvPicPr>
          <p:nvPr/>
        </p:nvPicPr>
        <p:blipFill>
          <a:blip r:embed="rId7"/>
          <a:srcRect r="48785"/>
          <a:stretch>
            <a:fillRect/>
          </a:stretch>
        </p:blipFill>
        <p:spPr bwMode="auto">
          <a:xfrm>
            <a:off x="2254366" y="5367599"/>
            <a:ext cx="803637" cy="1015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2" descr="Q:\遠雄新店江陵新村都更標案\04 立面設計\spi-3d\IMS\54FD9CDD5616EEEA60C9AFB2D416A7.jpg"/>
          <p:cNvPicPr>
            <a:picLocks noChangeAspect="1" noChangeArrowheads="1"/>
          </p:cNvPicPr>
          <p:nvPr/>
        </p:nvPicPr>
        <p:blipFill>
          <a:blip r:embed="rId8"/>
          <a:srcRect l="9908" r="47574" b="11165"/>
          <a:stretch>
            <a:fillRect/>
          </a:stretch>
        </p:blipFill>
        <p:spPr bwMode="auto">
          <a:xfrm>
            <a:off x="4740054" y="5372884"/>
            <a:ext cx="732757" cy="1015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0" descr="Z:\禾力\遠雄新店都更案\IMAGE\children\圖書室\childrens1.jpg"/>
          <p:cNvPicPr>
            <a:picLocks noChangeAspect="1" noChangeArrowheads="1"/>
          </p:cNvPicPr>
          <p:nvPr/>
        </p:nvPicPr>
        <p:blipFill>
          <a:blip r:embed="rId9"/>
          <a:srcRect l="48221"/>
          <a:stretch>
            <a:fillRect/>
          </a:stretch>
        </p:blipFill>
        <p:spPr bwMode="auto">
          <a:xfrm>
            <a:off x="3152282" y="5374124"/>
            <a:ext cx="741984" cy="1015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圖片 24" descr="畫面剪輯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12" t="67906"/>
          <a:stretch/>
        </p:blipFill>
        <p:spPr>
          <a:xfrm>
            <a:off x="847347" y="1278488"/>
            <a:ext cx="1970661" cy="1604716"/>
          </a:xfrm>
          <a:prstGeom prst="rect">
            <a:avLst/>
          </a:prstGeom>
        </p:spPr>
      </p:pic>
      <p:pic>
        <p:nvPicPr>
          <p:cNvPr id="35" name="圖片 34" descr="畫面剪輯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" t="33833" r="75276" b="33024"/>
          <a:stretch/>
        </p:blipFill>
        <p:spPr>
          <a:xfrm>
            <a:off x="3293135" y="1256144"/>
            <a:ext cx="2013528" cy="1657181"/>
          </a:xfrm>
          <a:prstGeom prst="rect">
            <a:avLst/>
          </a:prstGeom>
        </p:spPr>
      </p:pic>
      <p:pic>
        <p:nvPicPr>
          <p:cNvPr id="36" name="圖片 35" descr="畫面剪輯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" t="68070" r="75632" b="-27"/>
          <a:stretch/>
        </p:blipFill>
        <p:spPr>
          <a:xfrm>
            <a:off x="3311609" y="2946397"/>
            <a:ext cx="1976582" cy="1597891"/>
          </a:xfrm>
          <a:prstGeom prst="rect">
            <a:avLst/>
          </a:prstGeom>
        </p:spPr>
      </p:pic>
      <p:pic>
        <p:nvPicPr>
          <p:cNvPr id="37" name="圖片 36" descr="畫面剪輯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51" t="867" r="-593" b="67176"/>
          <a:stretch/>
        </p:blipFill>
        <p:spPr>
          <a:xfrm>
            <a:off x="840136" y="2950269"/>
            <a:ext cx="2032373" cy="159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6258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接點 4"/>
          <p:cNvCxnSpPr/>
          <p:nvPr/>
        </p:nvCxnSpPr>
        <p:spPr>
          <a:xfrm>
            <a:off x="2412261" y="460504"/>
            <a:ext cx="6264000" cy="15875"/>
          </a:xfrm>
          <a:prstGeom prst="line">
            <a:avLst/>
          </a:prstGeom>
          <a:ln>
            <a:solidFill>
              <a:srgbClr val="D1C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群組 20"/>
          <p:cNvGrpSpPr/>
          <p:nvPr/>
        </p:nvGrpSpPr>
        <p:grpSpPr>
          <a:xfrm>
            <a:off x="325497" y="157447"/>
            <a:ext cx="6084827" cy="605686"/>
            <a:chOff x="325498" y="157447"/>
            <a:chExt cx="2088002" cy="605686"/>
          </a:xfrm>
        </p:grpSpPr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500" y="166683"/>
              <a:ext cx="2088000" cy="589733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7" name="圓角矩形 16"/>
            <p:cNvSpPr/>
            <p:nvPr/>
          </p:nvSpPr>
          <p:spPr>
            <a:xfrm>
              <a:off x="325498" y="157447"/>
              <a:ext cx="2086763" cy="605686"/>
            </a:xfrm>
            <a:prstGeom prst="roundRect">
              <a:avLst/>
            </a:prstGeom>
            <a:noFill/>
            <a:ln w="76200">
              <a:solidFill>
                <a:srgbClr val="CEC9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7600950" y="6584156"/>
            <a:ext cx="1543050" cy="273844"/>
          </a:xfrm>
        </p:spPr>
        <p:txBody>
          <a:bodyPr/>
          <a:lstStyle/>
          <a:p>
            <a:fld id="{F47CEAE1-C982-4D7B-9E1A-CEEB45A21EB1}" type="slidenum">
              <a:rPr lang="zh-TW" altLang="en-US" smtClean="0"/>
              <a:pPr/>
              <a:t>22</a:t>
            </a:fld>
            <a:endParaRPr lang="zh-TW" altLang="en-US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495300" y="202325"/>
            <a:ext cx="6287506" cy="527827"/>
          </a:xfrm>
          <a:prstGeom prst="rect">
            <a:avLst/>
          </a:prstGeom>
          <a:noFill/>
        </p:spPr>
        <p:txBody>
          <a:bodyPr wrap="square" lIns="96001" tIns="48001" rIns="96001" bIns="48001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1pPr>
            <a:lvl2pPr marL="639763" indent="-182563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1279525" indent="-365125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919288" indent="-547688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2559050" indent="-73025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 marL="376669" indent="-376669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defRPr/>
            </a:pPr>
            <a:r>
              <a:rPr kumimoji="0" lang="zh-TW" altLang="en-US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八、選配原則</a:t>
            </a:r>
          </a:p>
        </p:txBody>
      </p:sp>
      <p:sp>
        <p:nvSpPr>
          <p:cNvPr id="27" name="Rectangle 34"/>
          <p:cNvSpPr>
            <a:spLocks noChangeArrowheads="1"/>
          </p:cNvSpPr>
          <p:nvPr/>
        </p:nvSpPr>
        <p:spPr bwMode="auto">
          <a:xfrm>
            <a:off x="489555" y="875000"/>
            <a:ext cx="6132918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9pPr>
          </a:lstStyle>
          <a:p>
            <a:pPr marL="342900" indent="-342900" algn="just" eaLnBrk="1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990000"/>
              </a:buClr>
              <a:buFont typeface="Wingdings" pitchFamily="2" charset="2"/>
              <a:buChar char="r"/>
            </a:pPr>
            <a:r>
              <a:rPr lang="zh-TW" altLang="en-US" sz="2400" dirty="0">
                <a:solidFill>
                  <a:srgbClr val="990000"/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選配原則</a:t>
            </a:r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638175" y="1482626"/>
            <a:ext cx="8038086" cy="437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9pPr>
          </a:lstStyle>
          <a:p>
            <a:pPr marL="342900" indent="-342900" algn="just" eaLnBrk="1" hangingPunct="1">
              <a:lnSpc>
                <a:spcPts val="2200"/>
              </a:lnSpc>
              <a:spcBef>
                <a:spcPts val="120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Wingdings" pitchFamily="2" charset="2"/>
              <a:buChar char="n"/>
            </a:pPr>
            <a:r>
              <a:rPr lang="zh-TW" altLang="en-US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更新後一樓店面以更新前土地及合法建築物所有權人持有店面者，依原相對位次優先分配為原則。</a:t>
            </a:r>
          </a:p>
          <a:p>
            <a:pPr marL="342900" indent="-342900" algn="just" eaLnBrk="1" hangingPunct="1">
              <a:lnSpc>
                <a:spcPts val="2200"/>
              </a:lnSpc>
              <a:spcBef>
                <a:spcPts val="120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Wingdings" pitchFamily="2" charset="2"/>
              <a:buChar char="n"/>
            </a:pPr>
            <a:r>
              <a:rPr lang="zh-TW" altLang="en-US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交通部臺灣鐵路管理局更新後分配房產以集中連續樓層為原則。</a:t>
            </a:r>
          </a:p>
          <a:p>
            <a:pPr marL="342900" indent="-342900" algn="just" eaLnBrk="1" hangingPunct="1">
              <a:lnSpc>
                <a:spcPts val="2200"/>
              </a:lnSpc>
              <a:spcBef>
                <a:spcPts val="120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Wingdings" pitchFamily="2" charset="2"/>
              <a:buChar char="n"/>
            </a:pPr>
            <a:r>
              <a:rPr lang="zh-TW" altLang="en-US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依據都市更新條例第</a:t>
            </a:r>
            <a:r>
              <a:rPr lang="en-US" altLang="zh-TW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52</a:t>
            </a:r>
            <a:r>
              <a:rPr lang="zh-TW" altLang="en-US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條：「權利變換後之土地及建築物扣除前條規定折價抵付共同負擔後，其餘土地及建築物依各宗土地權利變換前之權利價值比例，分配與原土地所有權人。」為避免影響其他權利人選屋之權益與保障他項權利人之債權，實際選屋（含車位）之總價值以其應分配價值上下</a:t>
            </a:r>
            <a:r>
              <a:rPr lang="en-US" altLang="zh-TW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10%</a:t>
            </a:r>
            <a:r>
              <a:rPr lang="zh-TW" altLang="en-US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為原則，經與實施者合意確認其財務可行性者，不在此限。</a:t>
            </a:r>
          </a:p>
          <a:p>
            <a:pPr marL="342900" indent="-342900" algn="just" eaLnBrk="1" hangingPunct="1">
              <a:lnSpc>
                <a:spcPts val="2200"/>
              </a:lnSpc>
              <a:spcBef>
                <a:spcPts val="120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Wingdings" pitchFamily="2" charset="2"/>
              <a:buChar char="n"/>
            </a:pPr>
            <a:r>
              <a:rPr lang="zh-TW" altLang="en-US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若選屋權利價值低於最小分配單元之價值，且未符本案選配原則而無法參與分配者，依都市更新條例第</a:t>
            </a:r>
            <a:r>
              <a:rPr lang="en-US" altLang="zh-TW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52</a:t>
            </a:r>
            <a:r>
              <a:rPr lang="zh-TW" altLang="en-US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條規定，領取現金補償或合併選配。</a:t>
            </a:r>
          </a:p>
          <a:p>
            <a:pPr marL="342900" indent="-342900" algn="just" eaLnBrk="1" hangingPunct="1">
              <a:lnSpc>
                <a:spcPts val="2200"/>
              </a:lnSpc>
              <a:spcBef>
                <a:spcPts val="120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Wingdings" pitchFamily="2" charset="2"/>
              <a:buChar char="n"/>
            </a:pPr>
            <a:r>
              <a:rPr lang="zh-TW" altLang="en-US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依都市更新權利變換實施辦法第</a:t>
            </a:r>
            <a:r>
              <a:rPr lang="en-US" altLang="zh-TW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17</a:t>
            </a:r>
            <a:r>
              <a:rPr lang="zh-TW" altLang="en-US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條規定，已達最小分配單元之未於申請分配期間內提出申請者，或同一位置有</a:t>
            </a:r>
            <a:r>
              <a:rPr lang="en-US" altLang="zh-TW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人以上申請分配時，以公開抽籤方式辦理。</a:t>
            </a:r>
          </a:p>
        </p:txBody>
      </p:sp>
      <p:sp>
        <p:nvSpPr>
          <p:cNvPr id="11" name="頁尾版面配置區 14"/>
          <p:cNvSpPr>
            <a:spLocks noGrp="1"/>
          </p:cNvSpPr>
          <p:nvPr>
            <p:ph type="ftr" sz="quarter" idx="11"/>
          </p:nvPr>
        </p:nvSpPr>
        <p:spPr>
          <a:xfrm>
            <a:off x="7087151" y="202535"/>
            <a:ext cx="1893455" cy="273844"/>
          </a:xfrm>
        </p:spPr>
        <p:txBody>
          <a:bodyPr/>
          <a:lstStyle/>
          <a:p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大同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區</a:t>
            </a:r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玉泉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段都更案   </a:t>
            </a:r>
          </a:p>
        </p:txBody>
      </p:sp>
    </p:spTree>
    <p:extLst>
      <p:ext uri="{BB962C8B-B14F-4D97-AF65-F5344CB8AC3E}">
        <p14:creationId xmlns:p14="http://schemas.microsoft.com/office/powerpoint/2010/main" val="38010141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接點 4"/>
          <p:cNvCxnSpPr/>
          <p:nvPr/>
        </p:nvCxnSpPr>
        <p:spPr>
          <a:xfrm>
            <a:off x="2412261" y="460504"/>
            <a:ext cx="6264000" cy="15875"/>
          </a:xfrm>
          <a:prstGeom prst="line">
            <a:avLst/>
          </a:prstGeom>
          <a:ln>
            <a:solidFill>
              <a:srgbClr val="D1C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群組 20"/>
          <p:cNvGrpSpPr/>
          <p:nvPr/>
        </p:nvGrpSpPr>
        <p:grpSpPr>
          <a:xfrm>
            <a:off x="325498" y="157447"/>
            <a:ext cx="4560538" cy="605686"/>
            <a:chOff x="325498" y="157447"/>
            <a:chExt cx="2088002" cy="605686"/>
          </a:xfrm>
        </p:grpSpPr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500" y="166683"/>
              <a:ext cx="2088000" cy="589733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7" name="圓角矩形 16"/>
            <p:cNvSpPr/>
            <p:nvPr/>
          </p:nvSpPr>
          <p:spPr>
            <a:xfrm>
              <a:off x="325498" y="157447"/>
              <a:ext cx="2086763" cy="605686"/>
            </a:xfrm>
            <a:prstGeom prst="roundRect">
              <a:avLst/>
            </a:prstGeom>
            <a:noFill/>
            <a:ln w="76200">
              <a:solidFill>
                <a:srgbClr val="CEC9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7600950" y="6584156"/>
            <a:ext cx="1543050" cy="273844"/>
          </a:xfrm>
        </p:spPr>
        <p:txBody>
          <a:bodyPr/>
          <a:lstStyle/>
          <a:p>
            <a:fld id="{F47CEAE1-C982-4D7B-9E1A-CEEB45A21EB1}" type="slidenum">
              <a:rPr lang="zh-TW" altLang="en-US" smtClean="0"/>
              <a:pPr/>
              <a:t>23</a:t>
            </a:fld>
            <a:endParaRPr lang="zh-TW" altLang="en-US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657225" y="202325"/>
            <a:ext cx="4124325" cy="527827"/>
          </a:xfrm>
          <a:prstGeom prst="rect">
            <a:avLst/>
          </a:prstGeom>
          <a:noFill/>
        </p:spPr>
        <p:txBody>
          <a:bodyPr wrap="square" lIns="96001" tIns="48001" rIns="96001" bIns="48001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1pPr>
            <a:lvl2pPr marL="639763" indent="-182563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1279525" indent="-365125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919288" indent="-547688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2559050" indent="-73025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 marL="376669" indent="-376669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defRPr/>
            </a:pPr>
            <a:r>
              <a:rPr kumimoji="0" lang="zh-TW" altLang="en-US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貳、建築設計</a:t>
            </a:r>
          </a:p>
        </p:txBody>
      </p:sp>
      <p:sp>
        <p:nvSpPr>
          <p:cNvPr id="11" name="Rectangle 86"/>
          <p:cNvSpPr>
            <a:spLocks noChangeArrowheads="1"/>
          </p:cNvSpPr>
          <p:nvPr/>
        </p:nvSpPr>
        <p:spPr bwMode="auto">
          <a:xfrm>
            <a:off x="1223963" y="1537266"/>
            <a:ext cx="6769100" cy="530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9pPr>
          </a:lstStyle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990000"/>
              </a:buClr>
              <a:buFont typeface="Wingdings" pitchFamily="2" charset="2"/>
              <a:buNone/>
            </a:pPr>
            <a:r>
              <a:rPr lang="zh-TW" altLang="en-US" sz="2500" dirty="0">
                <a:solidFill>
                  <a:schemeClr val="tx2">
                    <a:lumMod val="75000"/>
                  </a:schemeClr>
                </a:solidFill>
                <a:ea typeface="華康中黑體" pitchFamily="49" charset="-120"/>
              </a:rPr>
              <a:t>一、</a:t>
            </a:r>
            <a:r>
              <a:rPr lang="zh-CN" altLang="en-US" sz="2500" dirty="0">
                <a:solidFill>
                  <a:schemeClr val="tx2">
                    <a:lumMod val="75000"/>
                  </a:schemeClr>
                </a:solidFill>
                <a:ea typeface="華康中黑體" pitchFamily="49" charset="-120"/>
              </a:rPr>
              <a:t>基地條件</a:t>
            </a:r>
            <a:endParaRPr lang="en-US" altLang="zh-CN" sz="2500" dirty="0">
              <a:solidFill>
                <a:schemeClr val="tx2">
                  <a:lumMod val="75000"/>
                </a:schemeClr>
              </a:solidFill>
              <a:ea typeface="華康中黑體" pitchFamily="49" charset="-120"/>
            </a:endParaRP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990000"/>
              </a:buClr>
              <a:buFont typeface="Wingdings" pitchFamily="2" charset="2"/>
              <a:buNone/>
            </a:pPr>
            <a:r>
              <a:rPr lang="zh-TW" altLang="en-US" sz="2500" dirty="0">
                <a:solidFill>
                  <a:schemeClr val="tx2">
                    <a:lumMod val="75000"/>
                  </a:schemeClr>
                </a:solidFill>
                <a:ea typeface="華康中黑體" pitchFamily="49" charset="-120"/>
              </a:rPr>
              <a:t>二、</a:t>
            </a:r>
            <a:r>
              <a:rPr lang="zh-CN" altLang="en-US" sz="2500" dirty="0">
                <a:solidFill>
                  <a:schemeClr val="tx2">
                    <a:lumMod val="75000"/>
                  </a:schemeClr>
                </a:solidFill>
                <a:ea typeface="華康中黑體" pitchFamily="49" charset="-120"/>
              </a:rPr>
              <a:t>平面規劃設計</a:t>
            </a:r>
            <a:endParaRPr lang="en-US" altLang="zh-CN" sz="2500" dirty="0">
              <a:solidFill>
                <a:schemeClr val="tx2">
                  <a:lumMod val="75000"/>
                </a:schemeClr>
              </a:solidFill>
              <a:ea typeface="華康中黑體" pitchFamily="49" charset="-120"/>
            </a:endParaRP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990000"/>
              </a:buClr>
              <a:buFont typeface="Wingdings" pitchFamily="2" charset="2"/>
              <a:buNone/>
            </a:pPr>
            <a:r>
              <a:rPr lang="zh-TW" altLang="en-US" sz="2500" dirty="0">
                <a:solidFill>
                  <a:schemeClr val="tx2">
                    <a:lumMod val="75000"/>
                  </a:schemeClr>
                </a:solidFill>
                <a:ea typeface="華康中黑體" pitchFamily="49" charset="-120"/>
              </a:rPr>
              <a:t>三、</a:t>
            </a:r>
            <a:r>
              <a:rPr lang="zh-CN" altLang="en-US" sz="2500" dirty="0">
                <a:solidFill>
                  <a:schemeClr val="tx2">
                    <a:lumMod val="75000"/>
                  </a:schemeClr>
                </a:solidFill>
                <a:ea typeface="華康中黑體" pitchFamily="49" charset="-120"/>
              </a:rPr>
              <a:t>建築外觀</a:t>
            </a:r>
            <a:endParaRPr lang="en-US" altLang="zh-TW" sz="2500" dirty="0">
              <a:solidFill>
                <a:schemeClr val="tx2">
                  <a:lumMod val="75000"/>
                </a:schemeClr>
              </a:solidFill>
              <a:ea typeface="華康中黑體" pitchFamily="49" charset="-120"/>
            </a:endParaRPr>
          </a:p>
        </p:txBody>
      </p:sp>
      <p:sp>
        <p:nvSpPr>
          <p:cNvPr id="10" name="頁尾版面配置區 14"/>
          <p:cNvSpPr>
            <a:spLocks noGrp="1"/>
          </p:cNvSpPr>
          <p:nvPr>
            <p:ph type="ftr" sz="quarter" idx="11"/>
          </p:nvPr>
        </p:nvSpPr>
        <p:spPr>
          <a:xfrm>
            <a:off x="7087151" y="202535"/>
            <a:ext cx="1893455" cy="273844"/>
          </a:xfrm>
        </p:spPr>
        <p:txBody>
          <a:bodyPr/>
          <a:lstStyle/>
          <a:p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大同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區</a:t>
            </a:r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玉泉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段都更案   </a:t>
            </a:r>
          </a:p>
        </p:txBody>
      </p:sp>
    </p:spTree>
    <p:extLst>
      <p:ext uri="{BB962C8B-B14F-4D97-AF65-F5344CB8AC3E}">
        <p14:creationId xmlns:p14="http://schemas.microsoft.com/office/powerpoint/2010/main" val="40334568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xmlns="" id="{A3D2C81D-6DA8-D8B4-C322-63B8234839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0" t="8299" r="700" b="7537"/>
          <a:stretch/>
        </p:blipFill>
        <p:spPr>
          <a:xfrm>
            <a:off x="1542858" y="621991"/>
            <a:ext cx="6688541" cy="2969450"/>
          </a:xfrm>
          <a:prstGeom prst="rect">
            <a:avLst/>
          </a:prstGeom>
        </p:spPr>
      </p:pic>
      <p:cxnSp>
        <p:nvCxnSpPr>
          <p:cNvPr id="5" name="直線接點 4"/>
          <p:cNvCxnSpPr/>
          <p:nvPr/>
        </p:nvCxnSpPr>
        <p:spPr>
          <a:xfrm>
            <a:off x="2412261" y="460504"/>
            <a:ext cx="6264000" cy="15875"/>
          </a:xfrm>
          <a:prstGeom prst="line">
            <a:avLst/>
          </a:prstGeom>
          <a:ln>
            <a:solidFill>
              <a:srgbClr val="D1C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群組 20"/>
          <p:cNvGrpSpPr/>
          <p:nvPr/>
        </p:nvGrpSpPr>
        <p:grpSpPr>
          <a:xfrm>
            <a:off x="325498" y="157447"/>
            <a:ext cx="4560538" cy="605686"/>
            <a:chOff x="325498" y="157447"/>
            <a:chExt cx="2088002" cy="605686"/>
          </a:xfrm>
        </p:grpSpPr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500" y="166683"/>
              <a:ext cx="2088000" cy="589733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7" name="圓角矩形 16"/>
            <p:cNvSpPr/>
            <p:nvPr/>
          </p:nvSpPr>
          <p:spPr>
            <a:xfrm>
              <a:off x="325498" y="157447"/>
              <a:ext cx="2086763" cy="605686"/>
            </a:xfrm>
            <a:prstGeom prst="roundRect">
              <a:avLst/>
            </a:prstGeom>
            <a:noFill/>
            <a:ln w="76200">
              <a:solidFill>
                <a:srgbClr val="CEC9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5" name="頁尾版面配置區 14"/>
          <p:cNvSpPr>
            <a:spLocks noGrp="1"/>
          </p:cNvSpPr>
          <p:nvPr>
            <p:ph type="ftr" sz="quarter" idx="11"/>
          </p:nvPr>
        </p:nvSpPr>
        <p:spPr>
          <a:xfrm>
            <a:off x="7087151" y="202535"/>
            <a:ext cx="1893455" cy="273844"/>
          </a:xfrm>
        </p:spPr>
        <p:txBody>
          <a:bodyPr/>
          <a:lstStyle/>
          <a:p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大同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區</a:t>
            </a:r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玉泉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段都更案</a:t>
            </a:r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7600950" y="6584156"/>
            <a:ext cx="1543050" cy="273844"/>
          </a:xfrm>
        </p:spPr>
        <p:txBody>
          <a:bodyPr/>
          <a:lstStyle/>
          <a:p>
            <a:fld id="{F47CEAE1-C982-4D7B-9E1A-CEEB45A21EB1}" type="slidenum">
              <a:rPr lang="zh-TW" altLang="en-US" smtClean="0"/>
              <a:pPr/>
              <a:t>24</a:t>
            </a:fld>
            <a:endParaRPr lang="zh-TW" altLang="en-US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657225" y="202325"/>
            <a:ext cx="4124325" cy="527827"/>
          </a:xfrm>
          <a:prstGeom prst="rect">
            <a:avLst/>
          </a:prstGeom>
          <a:noFill/>
        </p:spPr>
        <p:txBody>
          <a:bodyPr wrap="square" lIns="96001" tIns="48001" rIns="96001" bIns="48001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1pPr>
            <a:lvl2pPr marL="639763" indent="-182563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1279525" indent="-365125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919288" indent="-547688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2559050" indent="-73025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 marL="376669" indent="-376669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defRPr/>
            </a:pPr>
            <a:r>
              <a:rPr kumimoji="0" lang="zh-CN" altLang="en-US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一、基地條件</a:t>
            </a:r>
            <a:endParaRPr kumimoji="0" lang="zh-TW" altLang="en-US" sz="28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頁尾版面配置區 14">
            <a:extLst>
              <a:ext uri="{FF2B5EF4-FFF2-40B4-BE49-F238E27FC236}">
                <a16:creationId xmlns:a16="http://schemas.microsoft.com/office/drawing/2014/main" xmlns="" id="{1079D85D-3C4D-89ED-A698-9A8574C2FAB7}"/>
              </a:ext>
            </a:extLst>
          </p:cNvPr>
          <p:cNvSpPr txBox="1">
            <a:spLocks/>
          </p:cNvSpPr>
          <p:nvPr/>
        </p:nvSpPr>
        <p:spPr>
          <a:xfrm>
            <a:off x="1126618" y="1357474"/>
            <a:ext cx="418550" cy="1332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空照圖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A3C8AF0E-F03E-7B86-9CC2-BAA0D12641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8" t="10407" r="348" b="7245"/>
          <a:stretch/>
        </p:blipFill>
        <p:spPr>
          <a:xfrm>
            <a:off x="1527428" y="3790245"/>
            <a:ext cx="6926052" cy="3032620"/>
          </a:xfrm>
          <a:prstGeom prst="rect">
            <a:avLst/>
          </a:prstGeom>
        </p:spPr>
      </p:pic>
      <p:sp>
        <p:nvSpPr>
          <p:cNvPr id="8" name="頁尾版面配置區 14">
            <a:extLst>
              <a:ext uri="{FF2B5EF4-FFF2-40B4-BE49-F238E27FC236}">
                <a16:creationId xmlns:a16="http://schemas.microsoft.com/office/drawing/2014/main" xmlns="" id="{16F89733-C967-EFF7-D4AD-D98F1EE4E90A}"/>
              </a:ext>
            </a:extLst>
          </p:cNvPr>
          <p:cNvSpPr txBox="1">
            <a:spLocks/>
          </p:cNvSpPr>
          <p:nvPr/>
        </p:nvSpPr>
        <p:spPr>
          <a:xfrm>
            <a:off x="1126618" y="4421226"/>
            <a:ext cx="418550" cy="1332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地籍空</a:t>
            </a:r>
            <a:r>
              <a:rPr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照圖</a:t>
            </a:r>
          </a:p>
        </p:txBody>
      </p:sp>
      <p:sp>
        <p:nvSpPr>
          <p:cNvPr id="11" name="手繪多邊形 33">
            <a:extLst>
              <a:ext uri="{FF2B5EF4-FFF2-40B4-BE49-F238E27FC236}">
                <a16:creationId xmlns:a16="http://schemas.microsoft.com/office/drawing/2014/main" xmlns="" id="{A605A747-A047-BA86-244C-7F59B1658FBC}"/>
              </a:ext>
            </a:extLst>
          </p:cNvPr>
          <p:cNvSpPr>
            <a:spLocks/>
          </p:cNvSpPr>
          <p:nvPr/>
        </p:nvSpPr>
        <p:spPr bwMode="auto">
          <a:xfrm>
            <a:off x="2839436" y="4526400"/>
            <a:ext cx="2830405" cy="1701034"/>
          </a:xfrm>
          <a:custGeom>
            <a:avLst/>
            <a:gdLst>
              <a:gd name="T0" fmla="*/ 2531 w 1712694"/>
              <a:gd name="T1" fmla="*/ 1181363 h 1361623"/>
              <a:gd name="T2" fmla="*/ 153558 w 1712694"/>
              <a:gd name="T3" fmla="*/ 1344783 h 1361623"/>
              <a:gd name="T4" fmla="*/ 1710438 w 1712694"/>
              <a:gd name="T5" fmla="*/ 1356579 h 1361623"/>
              <a:gd name="T6" fmla="*/ 904974 w 1712694"/>
              <a:gd name="T7" fmla="*/ 0 h 1361623"/>
              <a:gd name="T8" fmla="*/ 91677 w 1712694"/>
              <a:gd name="T9" fmla="*/ 501575 h 1361623"/>
              <a:gd name="T10" fmla="*/ 0 w 1712694"/>
              <a:gd name="T11" fmla="*/ 674371 h 1361623"/>
              <a:gd name="T12" fmla="*/ 2531 w 1712694"/>
              <a:gd name="T13" fmla="*/ 1181363 h 136162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connsiteX0" fmla="*/ 2534 w 1905156"/>
              <a:gd name="connsiteY0" fmla="*/ 1309867 h 1485734"/>
              <a:gd name="connsiteX1" fmla="*/ 153761 w 1905156"/>
              <a:gd name="connsiteY1" fmla="*/ 1473895 h 1485734"/>
              <a:gd name="connsiteX2" fmla="*/ 1712694 w 1905156"/>
              <a:gd name="connsiteY2" fmla="*/ 1485734 h 1485734"/>
              <a:gd name="connsiteX3" fmla="*/ 1905156 w 1905156"/>
              <a:gd name="connsiteY3" fmla="*/ 0 h 1485734"/>
              <a:gd name="connsiteX4" fmla="*/ 91798 w 1905156"/>
              <a:gd name="connsiteY4" fmla="*/ 627551 h 1485734"/>
              <a:gd name="connsiteX5" fmla="*/ 0 w 1905156"/>
              <a:gd name="connsiteY5" fmla="*/ 800989 h 1485734"/>
              <a:gd name="connsiteX6" fmla="*/ 2534 w 1905156"/>
              <a:gd name="connsiteY6" fmla="*/ 1309867 h 1485734"/>
              <a:gd name="connsiteX0" fmla="*/ 2534 w 1905156"/>
              <a:gd name="connsiteY0" fmla="*/ 1309867 h 1485734"/>
              <a:gd name="connsiteX1" fmla="*/ 153761 w 1905156"/>
              <a:gd name="connsiteY1" fmla="*/ 1473895 h 1485734"/>
              <a:gd name="connsiteX2" fmla="*/ 1712694 w 1905156"/>
              <a:gd name="connsiteY2" fmla="*/ 1485734 h 1485734"/>
              <a:gd name="connsiteX3" fmla="*/ 1905156 w 1905156"/>
              <a:gd name="connsiteY3" fmla="*/ 0 h 1485734"/>
              <a:gd name="connsiteX4" fmla="*/ 110028 w 1905156"/>
              <a:gd name="connsiteY4" fmla="*/ 43499 h 1485734"/>
              <a:gd name="connsiteX5" fmla="*/ 0 w 1905156"/>
              <a:gd name="connsiteY5" fmla="*/ 800989 h 1485734"/>
              <a:gd name="connsiteX6" fmla="*/ 2534 w 1905156"/>
              <a:gd name="connsiteY6" fmla="*/ 1309867 h 1485734"/>
              <a:gd name="connsiteX0" fmla="*/ 20764 w 1923386"/>
              <a:gd name="connsiteY0" fmla="*/ 1309867 h 1485734"/>
              <a:gd name="connsiteX1" fmla="*/ 171991 w 1923386"/>
              <a:gd name="connsiteY1" fmla="*/ 1473895 h 1485734"/>
              <a:gd name="connsiteX2" fmla="*/ 1730924 w 1923386"/>
              <a:gd name="connsiteY2" fmla="*/ 1485734 h 1485734"/>
              <a:gd name="connsiteX3" fmla="*/ 1923386 w 1923386"/>
              <a:gd name="connsiteY3" fmla="*/ 0 h 1485734"/>
              <a:gd name="connsiteX4" fmla="*/ 128258 w 1923386"/>
              <a:gd name="connsiteY4" fmla="*/ 43499 h 1485734"/>
              <a:gd name="connsiteX5" fmla="*/ 0 w 1923386"/>
              <a:gd name="connsiteY5" fmla="*/ 195035 h 1485734"/>
              <a:gd name="connsiteX6" fmla="*/ 20764 w 1923386"/>
              <a:gd name="connsiteY6" fmla="*/ 1309867 h 1485734"/>
              <a:gd name="connsiteX0" fmla="*/ 57223 w 1923386"/>
              <a:gd name="connsiteY0" fmla="*/ 1339071 h 1485734"/>
              <a:gd name="connsiteX1" fmla="*/ 171991 w 1923386"/>
              <a:gd name="connsiteY1" fmla="*/ 1473895 h 1485734"/>
              <a:gd name="connsiteX2" fmla="*/ 1730924 w 1923386"/>
              <a:gd name="connsiteY2" fmla="*/ 1485734 h 1485734"/>
              <a:gd name="connsiteX3" fmla="*/ 1923386 w 1923386"/>
              <a:gd name="connsiteY3" fmla="*/ 0 h 1485734"/>
              <a:gd name="connsiteX4" fmla="*/ 128258 w 1923386"/>
              <a:gd name="connsiteY4" fmla="*/ 43499 h 1485734"/>
              <a:gd name="connsiteX5" fmla="*/ 0 w 1923386"/>
              <a:gd name="connsiteY5" fmla="*/ 195035 h 1485734"/>
              <a:gd name="connsiteX6" fmla="*/ 57223 w 1923386"/>
              <a:gd name="connsiteY6" fmla="*/ 1339071 h 1485734"/>
              <a:gd name="connsiteX0" fmla="*/ 57223 w 1923386"/>
              <a:gd name="connsiteY0" fmla="*/ 1339071 h 1485734"/>
              <a:gd name="connsiteX1" fmla="*/ 237618 w 1923386"/>
              <a:gd name="connsiteY1" fmla="*/ 1477546 h 1485734"/>
              <a:gd name="connsiteX2" fmla="*/ 1730924 w 1923386"/>
              <a:gd name="connsiteY2" fmla="*/ 1485734 h 1485734"/>
              <a:gd name="connsiteX3" fmla="*/ 1923386 w 1923386"/>
              <a:gd name="connsiteY3" fmla="*/ 0 h 1485734"/>
              <a:gd name="connsiteX4" fmla="*/ 128258 w 1923386"/>
              <a:gd name="connsiteY4" fmla="*/ 43499 h 1485734"/>
              <a:gd name="connsiteX5" fmla="*/ 0 w 1923386"/>
              <a:gd name="connsiteY5" fmla="*/ 195035 h 1485734"/>
              <a:gd name="connsiteX6" fmla="*/ 57223 w 1923386"/>
              <a:gd name="connsiteY6" fmla="*/ 1339071 h 1485734"/>
              <a:gd name="connsiteX0" fmla="*/ 57223 w 1923386"/>
              <a:gd name="connsiteY0" fmla="*/ 1339071 h 1485734"/>
              <a:gd name="connsiteX1" fmla="*/ 237618 w 1923386"/>
              <a:gd name="connsiteY1" fmla="*/ 1477546 h 1485734"/>
              <a:gd name="connsiteX2" fmla="*/ 1730924 w 1923386"/>
              <a:gd name="connsiteY2" fmla="*/ 1485734 h 1485734"/>
              <a:gd name="connsiteX3" fmla="*/ 1923386 w 1923386"/>
              <a:gd name="connsiteY3" fmla="*/ 0 h 1485734"/>
              <a:gd name="connsiteX4" fmla="*/ 128258 w 1923386"/>
              <a:gd name="connsiteY4" fmla="*/ 43499 h 1485734"/>
              <a:gd name="connsiteX5" fmla="*/ 0 w 1923386"/>
              <a:gd name="connsiteY5" fmla="*/ 184084 h 1485734"/>
              <a:gd name="connsiteX6" fmla="*/ 57223 w 1923386"/>
              <a:gd name="connsiteY6" fmla="*/ 1339071 h 1485734"/>
              <a:gd name="connsiteX0" fmla="*/ 57223 w 1923386"/>
              <a:gd name="connsiteY0" fmla="*/ 1339071 h 1477546"/>
              <a:gd name="connsiteX1" fmla="*/ 237618 w 1923386"/>
              <a:gd name="connsiteY1" fmla="*/ 1477546 h 1477546"/>
              <a:gd name="connsiteX2" fmla="*/ 1515813 w 1923386"/>
              <a:gd name="connsiteY2" fmla="*/ 1409077 h 1477546"/>
              <a:gd name="connsiteX3" fmla="*/ 1923386 w 1923386"/>
              <a:gd name="connsiteY3" fmla="*/ 0 h 1477546"/>
              <a:gd name="connsiteX4" fmla="*/ 128258 w 1923386"/>
              <a:gd name="connsiteY4" fmla="*/ 43499 h 1477546"/>
              <a:gd name="connsiteX5" fmla="*/ 0 w 1923386"/>
              <a:gd name="connsiteY5" fmla="*/ 184084 h 1477546"/>
              <a:gd name="connsiteX6" fmla="*/ 57223 w 1923386"/>
              <a:gd name="connsiteY6" fmla="*/ 1339071 h 1477546"/>
              <a:gd name="connsiteX0" fmla="*/ 57223 w 1923386"/>
              <a:gd name="connsiteY0" fmla="*/ 1339071 h 1459293"/>
              <a:gd name="connsiteX1" fmla="*/ 241264 w 1923386"/>
              <a:gd name="connsiteY1" fmla="*/ 1459293 h 1459293"/>
              <a:gd name="connsiteX2" fmla="*/ 1515813 w 1923386"/>
              <a:gd name="connsiteY2" fmla="*/ 1409077 h 1459293"/>
              <a:gd name="connsiteX3" fmla="*/ 1923386 w 1923386"/>
              <a:gd name="connsiteY3" fmla="*/ 0 h 1459293"/>
              <a:gd name="connsiteX4" fmla="*/ 128258 w 1923386"/>
              <a:gd name="connsiteY4" fmla="*/ 43499 h 1459293"/>
              <a:gd name="connsiteX5" fmla="*/ 0 w 1923386"/>
              <a:gd name="connsiteY5" fmla="*/ 184084 h 1459293"/>
              <a:gd name="connsiteX6" fmla="*/ 57223 w 1923386"/>
              <a:gd name="connsiteY6" fmla="*/ 1339071 h 1459293"/>
              <a:gd name="connsiteX0" fmla="*/ 57223 w 1923386"/>
              <a:gd name="connsiteY0" fmla="*/ 1339071 h 1459293"/>
              <a:gd name="connsiteX1" fmla="*/ 241264 w 1923386"/>
              <a:gd name="connsiteY1" fmla="*/ 1459293 h 1459293"/>
              <a:gd name="connsiteX2" fmla="*/ 1515813 w 1923386"/>
              <a:gd name="connsiteY2" fmla="*/ 1409077 h 1459293"/>
              <a:gd name="connsiteX3" fmla="*/ 1923386 w 1923386"/>
              <a:gd name="connsiteY3" fmla="*/ 0 h 1459293"/>
              <a:gd name="connsiteX4" fmla="*/ 128258 w 1923386"/>
              <a:gd name="connsiteY4" fmla="*/ 43499 h 1459293"/>
              <a:gd name="connsiteX5" fmla="*/ 0 w 1923386"/>
              <a:gd name="connsiteY5" fmla="*/ 23050 h 1459293"/>
              <a:gd name="connsiteX6" fmla="*/ 57223 w 1923386"/>
              <a:gd name="connsiteY6" fmla="*/ 1339071 h 1459293"/>
              <a:gd name="connsiteX0" fmla="*/ 57223 w 1923386"/>
              <a:gd name="connsiteY0" fmla="*/ 1478818 h 1599040"/>
              <a:gd name="connsiteX1" fmla="*/ 241264 w 1923386"/>
              <a:gd name="connsiteY1" fmla="*/ 1599040 h 1599040"/>
              <a:gd name="connsiteX2" fmla="*/ 1515813 w 1923386"/>
              <a:gd name="connsiteY2" fmla="*/ 1548824 h 1599040"/>
              <a:gd name="connsiteX3" fmla="*/ 1923386 w 1923386"/>
              <a:gd name="connsiteY3" fmla="*/ 139747 h 1599040"/>
              <a:gd name="connsiteX4" fmla="*/ 172628 w 1923386"/>
              <a:gd name="connsiteY4" fmla="*/ 0 h 1599040"/>
              <a:gd name="connsiteX5" fmla="*/ 0 w 1923386"/>
              <a:gd name="connsiteY5" fmla="*/ 162797 h 1599040"/>
              <a:gd name="connsiteX6" fmla="*/ 57223 w 1923386"/>
              <a:gd name="connsiteY6" fmla="*/ 1478818 h 1599040"/>
              <a:gd name="connsiteX0" fmla="*/ 57223 w 2755323"/>
              <a:gd name="connsiteY0" fmla="*/ 1550081 h 1670303"/>
              <a:gd name="connsiteX1" fmla="*/ 241264 w 2755323"/>
              <a:gd name="connsiteY1" fmla="*/ 1670303 h 1670303"/>
              <a:gd name="connsiteX2" fmla="*/ 1515813 w 2755323"/>
              <a:gd name="connsiteY2" fmla="*/ 1620087 h 1670303"/>
              <a:gd name="connsiteX3" fmla="*/ 2755323 w 2755323"/>
              <a:gd name="connsiteY3" fmla="*/ 0 h 1670303"/>
              <a:gd name="connsiteX4" fmla="*/ 172628 w 2755323"/>
              <a:gd name="connsiteY4" fmla="*/ 71263 h 1670303"/>
              <a:gd name="connsiteX5" fmla="*/ 0 w 2755323"/>
              <a:gd name="connsiteY5" fmla="*/ 234060 h 1670303"/>
              <a:gd name="connsiteX6" fmla="*/ 57223 w 2755323"/>
              <a:gd name="connsiteY6" fmla="*/ 1550081 h 1670303"/>
              <a:gd name="connsiteX0" fmla="*/ 57223 w 2846913"/>
              <a:gd name="connsiteY0" fmla="*/ 1550081 h 1670303"/>
              <a:gd name="connsiteX1" fmla="*/ 241264 w 2846913"/>
              <a:gd name="connsiteY1" fmla="*/ 1670303 h 1670303"/>
              <a:gd name="connsiteX2" fmla="*/ 2846913 w 2846913"/>
              <a:gd name="connsiteY2" fmla="*/ 1608981 h 1670303"/>
              <a:gd name="connsiteX3" fmla="*/ 2755323 w 2846913"/>
              <a:gd name="connsiteY3" fmla="*/ 0 h 1670303"/>
              <a:gd name="connsiteX4" fmla="*/ 172628 w 2846913"/>
              <a:gd name="connsiteY4" fmla="*/ 71263 h 1670303"/>
              <a:gd name="connsiteX5" fmla="*/ 0 w 2846913"/>
              <a:gd name="connsiteY5" fmla="*/ 234060 h 1670303"/>
              <a:gd name="connsiteX6" fmla="*/ 57223 w 2846913"/>
              <a:gd name="connsiteY6" fmla="*/ 1550081 h 1670303"/>
              <a:gd name="connsiteX0" fmla="*/ 57223 w 2846913"/>
              <a:gd name="connsiteY0" fmla="*/ 1550081 h 1725832"/>
              <a:gd name="connsiteX1" fmla="*/ 185802 w 2846913"/>
              <a:gd name="connsiteY1" fmla="*/ 1725832 h 1725832"/>
              <a:gd name="connsiteX2" fmla="*/ 2846913 w 2846913"/>
              <a:gd name="connsiteY2" fmla="*/ 1608981 h 1725832"/>
              <a:gd name="connsiteX3" fmla="*/ 2755323 w 2846913"/>
              <a:gd name="connsiteY3" fmla="*/ 0 h 1725832"/>
              <a:gd name="connsiteX4" fmla="*/ 172628 w 2846913"/>
              <a:gd name="connsiteY4" fmla="*/ 71263 h 1725832"/>
              <a:gd name="connsiteX5" fmla="*/ 0 w 2846913"/>
              <a:gd name="connsiteY5" fmla="*/ 234060 h 1725832"/>
              <a:gd name="connsiteX6" fmla="*/ 57223 w 2846913"/>
              <a:gd name="connsiteY6" fmla="*/ 1550081 h 1725832"/>
              <a:gd name="connsiteX0" fmla="*/ 51676 w 2846913"/>
              <a:gd name="connsiteY0" fmla="*/ 1577845 h 1725832"/>
              <a:gd name="connsiteX1" fmla="*/ 185802 w 2846913"/>
              <a:gd name="connsiteY1" fmla="*/ 1725832 h 1725832"/>
              <a:gd name="connsiteX2" fmla="*/ 2846913 w 2846913"/>
              <a:gd name="connsiteY2" fmla="*/ 1608981 h 1725832"/>
              <a:gd name="connsiteX3" fmla="*/ 2755323 w 2846913"/>
              <a:gd name="connsiteY3" fmla="*/ 0 h 1725832"/>
              <a:gd name="connsiteX4" fmla="*/ 172628 w 2846913"/>
              <a:gd name="connsiteY4" fmla="*/ 71263 h 1725832"/>
              <a:gd name="connsiteX5" fmla="*/ 0 w 2846913"/>
              <a:gd name="connsiteY5" fmla="*/ 234060 h 1725832"/>
              <a:gd name="connsiteX6" fmla="*/ 51676 w 2846913"/>
              <a:gd name="connsiteY6" fmla="*/ 1577845 h 1725832"/>
              <a:gd name="connsiteX0" fmla="*/ 51676 w 2832670"/>
              <a:gd name="connsiteY0" fmla="*/ 1577845 h 1725832"/>
              <a:gd name="connsiteX1" fmla="*/ 185802 w 2832670"/>
              <a:gd name="connsiteY1" fmla="*/ 1725832 h 1725832"/>
              <a:gd name="connsiteX2" fmla="*/ 2832670 w 2832670"/>
              <a:gd name="connsiteY2" fmla="*/ 1584027 h 1725832"/>
              <a:gd name="connsiteX3" fmla="*/ 2755323 w 2832670"/>
              <a:gd name="connsiteY3" fmla="*/ 0 h 1725832"/>
              <a:gd name="connsiteX4" fmla="*/ 172628 w 2832670"/>
              <a:gd name="connsiteY4" fmla="*/ 71263 h 1725832"/>
              <a:gd name="connsiteX5" fmla="*/ 0 w 2832670"/>
              <a:gd name="connsiteY5" fmla="*/ 234060 h 1725832"/>
              <a:gd name="connsiteX6" fmla="*/ 51676 w 2832670"/>
              <a:gd name="connsiteY6" fmla="*/ 1577845 h 1725832"/>
              <a:gd name="connsiteX0" fmla="*/ 51676 w 2832670"/>
              <a:gd name="connsiteY0" fmla="*/ 1577845 h 1704441"/>
              <a:gd name="connsiteX1" fmla="*/ 167997 w 2832670"/>
              <a:gd name="connsiteY1" fmla="*/ 1704441 h 1704441"/>
              <a:gd name="connsiteX2" fmla="*/ 2832670 w 2832670"/>
              <a:gd name="connsiteY2" fmla="*/ 1584027 h 1704441"/>
              <a:gd name="connsiteX3" fmla="*/ 2755323 w 2832670"/>
              <a:gd name="connsiteY3" fmla="*/ 0 h 1704441"/>
              <a:gd name="connsiteX4" fmla="*/ 172628 w 2832670"/>
              <a:gd name="connsiteY4" fmla="*/ 71263 h 1704441"/>
              <a:gd name="connsiteX5" fmla="*/ 0 w 2832670"/>
              <a:gd name="connsiteY5" fmla="*/ 234060 h 1704441"/>
              <a:gd name="connsiteX6" fmla="*/ 51676 w 2832670"/>
              <a:gd name="connsiteY6" fmla="*/ 1577845 h 1704441"/>
              <a:gd name="connsiteX0" fmla="*/ 73041 w 2832670"/>
              <a:gd name="connsiteY0" fmla="*/ 1545760 h 1704441"/>
              <a:gd name="connsiteX1" fmla="*/ 167997 w 2832670"/>
              <a:gd name="connsiteY1" fmla="*/ 1704441 h 1704441"/>
              <a:gd name="connsiteX2" fmla="*/ 2832670 w 2832670"/>
              <a:gd name="connsiteY2" fmla="*/ 1584027 h 1704441"/>
              <a:gd name="connsiteX3" fmla="*/ 2755323 w 2832670"/>
              <a:gd name="connsiteY3" fmla="*/ 0 h 1704441"/>
              <a:gd name="connsiteX4" fmla="*/ 172628 w 2832670"/>
              <a:gd name="connsiteY4" fmla="*/ 71263 h 1704441"/>
              <a:gd name="connsiteX5" fmla="*/ 0 w 2832670"/>
              <a:gd name="connsiteY5" fmla="*/ 234060 h 1704441"/>
              <a:gd name="connsiteX6" fmla="*/ 73041 w 2832670"/>
              <a:gd name="connsiteY6" fmla="*/ 1545760 h 1704441"/>
              <a:gd name="connsiteX0" fmla="*/ 73041 w 2832670"/>
              <a:gd name="connsiteY0" fmla="*/ 1620626 h 1704441"/>
              <a:gd name="connsiteX1" fmla="*/ 167997 w 2832670"/>
              <a:gd name="connsiteY1" fmla="*/ 1704441 h 1704441"/>
              <a:gd name="connsiteX2" fmla="*/ 2832670 w 2832670"/>
              <a:gd name="connsiteY2" fmla="*/ 1584027 h 1704441"/>
              <a:gd name="connsiteX3" fmla="*/ 2755323 w 2832670"/>
              <a:gd name="connsiteY3" fmla="*/ 0 h 1704441"/>
              <a:gd name="connsiteX4" fmla="*/ 172628 w 2832670"/>
              <a:gd name="connsiteY4" fmla="*/ 71263 h 1704441"/>
              <a:gd name="connsiteX5" fmla="*/ 0 w 2832670"/>
              <a:gd name="connsiteY5" fmla="*/ 234060 h 1704441"/>
              <a:gd name="connsiteX6" fmla="*/ 73041 w 2832670"/>
              <a:gd name="connsiteY6" fmla="*/ 1620626 h 1704441"/>
              <a:gd name="connsiteX0" fmla="*/ 73041 w 2832670"/>
              <a:gd name="connsiteY0" fmla="*/ 1620626 h 1704441"/>
              <a:gd name="connsiteX1" fmla="*/ 167997 w 2832670"/>
              <a:gd name="connsiteY1" fmla="*/ 1704441 h 1704441"/>
              <a:gd name="connsiteX2" fmla="*/ 2832670 w 2832670"/>
              <a:gd name="connsiteY2" fmla="*/ 1584027 h 1704441"/>
              <a:gd name="connsiteX3" fmla="*/ 2755323 w 2832670"/>
              <a:gd name="connsiteY3" fmla="*/ 0 h 1704441"/>
              <a:gd name="connsiteX4" fmla="*/ 172628 w 2832670"/>
              <a:gd name="connsiteY4" fmla="*/ 71263 h 1704441"/>
              <a:gd name="connsiteX5" fmla="*/ 0 w 2832670"/>
              <a:gd name="connsiteY5" fmla="*/ 226930 h 1704441"/>
              <a:gd name="connsiteX6" fmla="*/ 73041 w 2832670"/>
              <a:gd name="connsiteY6" fmla="*/ 1620626 h 1704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32670" h="1704441">
                <a:moveTo>
                  <a:pt x="73041" y="1620626"/>
                </a:moveTo>
                <a:lnTo>
                  <a:pt x="167997" y="1704441"/>
                </a:lnTo>
                <a:lnTo>
                  <a:pt x="2832670" y="1584027"/>
                </a:lnTo>
                <a:lnTo>
                  <a:pt x="2755323" y="0"/>
                </a:lnTo>
                <a:lnTo>
                  <a:pt x="172628" y="71263"/>
                </a:lnTo>
                <a:lnTo>
                  <a:pt x="0" y="226930"/>
                </a:lnTo>
                <a:cubicBezTo>
                  <a:pt x="845" y="396556"/>
                  <a:pt x="72196" y="1451000"/>
                  <a:pt x="73041" y="1620626"/>
                </a:cubicBezTo>
                <a:close/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zh-TW" altLang="en-US"/>
          </a:p>
        </p:txBody>
      </p:sp>
      <p:sp>
        <p:nvSpPr>
          <p:cNvPr id="25" name="手繪多邊形 33">
            <a:extLst>
              <a:ext uri="{FF2B5EF4-FFF2-40B4-BE49-F238E27FC236}">
                <a16:creationId xmlns:a16="http://schemas.microsoft.com/office/drawing/2014/main" xmlns="" id="{A6321492-D074-7FA5-8FC4-A8DF6351118E}"/>
              </a:ext>
            </a:extLst>
          </p:cNvPr>
          <p:cNvSpPr>
            <a:spLocks/>
          </p:cNvSpPr>
          <p:nvPr/>
        </p:nvSpPr>
        <p:spPr bwMode="auto">
          <a:xfrm>
            <a:off x="2839435" y="1448325"/>
            <a:ext cx="2633182" cy="1695058"/>
          </a:xfrm>
          <a:custGeom>
            <a:avLst/>
            <a:gdLst>
              <a:gd name="T0" fmla="*/ 2531 w 1712694"/>
              <a:gd name="T1" fmla="*/ 1181363 h 1361623"/>
              <a:gd name="T2" fmla="*/ 153558 w 1712694"/>
              <a:gd name="T3" fmla="*/ 1344783 h 1361623"/>
              <a:gd name="T4" fmla="*/ 1710438 w 1712694"/>
              <a:gd name="T5" fmla="*/ 1356579 h 1361623"/>
              <a:gd name="T6" fmla="*/ 904974 w 1712694"/>
              <a:gd name="T7" fmla="*/ 0 h 1361623"/>
              <a:gd name="T8" fmla="*/ 91677 w 1712694"/>
              <a:gd name="T9" fmla="*/ 501575 h 1361623"/>
              <a:gd name="T10" fmla="*/ 0 w 1712694"/>
              <a:gd name="T11" fmla="*/ 674371 h 1361623"/>
              <a:gd name="T12" fmla="*/ 2531 w 1712694"/>
              <a:gd name="T13" fmla="*/ 1181363 h 136162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connsiteX0" fmla="*/ 2534 w 1905156"/>
              <a:gd name="connsiteY0" fmla="*/ 1309867 h 1485734"/>
              <a:gd name="connsiteX1" fmla="*/ 153761 w 1905156"/>
              <a:gd name="connsiteY1" fmla="*/ 1473895 h 1485734"/>
              <a:gd name="connsiteX2" fmla="*/ 1712694 w 1905156"/>
              <a:gd name="connsiteY2" fmla="*/ 1485734 h 1485734"/>
              <a:gd name="connsiteX3" fmla="*/ 1905156 w 1905156"/>
              <a:gd name="connsiteY3" fmla="*/ 0 h 1485734"/>
              <a:gd name="connsiteX4" fmla="*/ 91798 w 1905156"/>
              <a:gd name="connsiteY4" fmla="*/ 627551 h 1485734"/>
              <a:gd name="connsiteX5" fmla="*/ 0 w 1905156"/>
              <a:gd name="connsiteY5" fmla="*/ 800989 h 1485734"/>
              <a:gd name="connsiteX6" fmla="*/ 2534 w 1905156"/>
              <a:gd name="connsiteY6" fmla="*/ 1309867 h 1485734"/>
              <a:gd name="connsiteX0" fmla="*/ 2534 w 1905156"/>
              <a:gd name="connsiteY0" fmla="*/ 1309867 h 1485734"/>
              <a:gd name="connsiteX1" fmla="*/ 153761 w 1905156"/>
              <a:gd name="connsiteY1" fmla="*/ 1473895 h 1485734"/>
              <a:gd name="connsiteX2" fmla="*/ 1712694 w 1905156"/>
              <a:gd name="connsiteY2" fmla="*/ 1485734 h 1485734"/>
              <a:gd name="connsiteX3" fmla="*/ 1905156 w 1905156"/>
              <a:gd name="connsiteY3" fmla="*/ 0 h 1485734"/>
              <a:gd name="connsiteX4" fmla="*/ 110028 w 1905156"/>
              <a:gd name="connsiteY4" fmla="*/ 43499 h 1485734"/>
              <a:gd name="connsiteX5" fmla="*/ 0 w 1905156"/>
              <a:gd name="connsiteY5" fmla="*/ 800989 h 1485734"/>
              <a:gd name="connsiteX6" fmla="*/ 2534 w 1905156"/>
              <a:gd name="connsiteY6" fmla="*/ 1309867 h 1485734"/>
              <a:gd name="connsiteX0" fmla="*/ 20764 w 1923386"/>
              <a:gd name="connsiteY0" fmla="*/ 1309867 h 1485734"/>
              <a:gd name="connsiteX1" fmla="*/ 171991 w 1923386"/>
              <a:gd name="connsiteY1" fmla="*/ 1473895 h 1485734"/>
              <a:gd name="connsiteX2" fmla="*/ 1730924 w 1923386"/>
              <a:gd name="connsiteY2" fmla="*/ 1485734 h 1485734"/>
              <a:gd name="connsiteX3" fmla="*/ 1923386 w 1923386"/>
              <a:gd name="connsiteY3" fmla="*/ 0 h 1485734"/>
              <a:gd name="connsiteX4" fmla="*/ 128258 w 1923386"/>
              <a:gd name="connsiteY4" fmla="*/ 43499 h 1485734"/>
              <a:gd name="connsiteX5" fmla="*/ 0 w 1923386"/>
              <a:gd name="connsiteY5" fmla="*/ 195035 h 1485734"/>
              <a:gd name="connsiteX6" fmla="*/ 20764 w 1923386"/>
              <a:gd name="connsiteY6" fmla="*/ 1309867 h 1485734"/>
              <a:gd name="connsiteX0" fmla="*/ 57223 w 1923386"/>
              <a:gd name="connsiteY0" fmla="*/ 1339071 h 1485734"/>
              <a:gd name="connsiteX1" fmla="*/ 171991 w 1923386"/>
              <a:gd name="connsiteY1" fmla="*/ 1473895 h 1485734"/>
              <a:gd name="connsiteX2" fmla="*/ 1730924 w 1923386"/>
              <a:gd name="connsiteY2" fmla="*/ 1485734 h 1485734"/>
              <a:gd name="connsiteX3" fmla="*/ 1923386 w 1923386"/>
              <a:gd name="connsiteY3" fmla="*/ 0 h 1485734"/>
              <a:gd name="connsiteX4" fmla="*/ 128258 w 1923386"/>
              <a:gd name="connsiteY4" fmla="*/ 43499 h 1485734"/>
              <a:gd name="connsiteX5" fmla="*/ 0 w 1923386"/>
              <a:gd name="connsiteY5" fmla="*/ 195035 h 1485734"/>
              <a:gd name="connsiteX6" fmla="*/ 57223 w 1923386"/>
              <a:gd name="connsiteY6" fmla="*/ 1339071 h 1485734"/>
              <a:gd name="connsiteX0" fmla="*/ 57223 w 1923386"/>
              <a:gd name="connsiteY0" fmla="*/ 1339071 h 1485734"/>
              <a:gd name="connsiteX1" fmla="*/ 237618 w 1923386"/>
              <a:gd name="connsiteY1" fmla="*/ 1477546 h 1485734"/>
              <a:gd name="connsiteX2" fmla="*/ 1730924 w 1923386"/>
              <a:gd name="connsiteY2" fmla="*/ 1485734 h 1485734"/>
              <a:gd name="connsiteX3" fmla="*/ 1923386 w 1923386"/>
              <a:gd name="connsiteY3" fmla="*/ 0 h 1485734"/>
              <a:gd name="connsiteX4" fmla="*/ 128258 w 1923386"/>
              <a:gd name="connsiteY4" fmla="*/ 43499 h 1485734"/>
              <a:gd name="connsiteX5" fmla="*/ 0 w 1923386"/>
              <a:gd name="connsiteY5" fmla="*/ 195035 h 1485734"/>
              <a:gd name="connsiteX6" fmla="*/ 57223 w 1923386"/>
              <a:gd name="connsiteY6" fmla="*/ 1339071 h 1485734"/>
              <a:gd name="connsiteX0" fmla="*/ 57223 w 1923386"/>
              <a:gd name="connsiteY0" fmla="*/ 1339071 h 1485734"/>
              <a:gd name="connsiteX1" fmla="*/ 237618 w 1923386"/>
              <a:gd name="connsiteY1" fmla="*/ 1477546 h 1485734"/>
              <a:gd name="connsiteX2" fmla="*/ 1730924 w 1923386"/>
              <a:gd name="connsiteY2" fmla="*/ 1485734 h 1485734"/>
              <a:gd name="connsiteX3" fmla="*/ 1923386 w 1923386"/>
              <a:gd name="connsiteY3" fmla="*/ 0 h 1485734"/>
              <a:gd name="connsiteX4" fmla="*/ 128258 w 1923386"/>
              <a:gd name="connsiteY4" fmla="*/ 43499 h 1485734"/>
              <a:gd name="connsiteX5" fmla="*/ 0 w 1923386"/>
              <a:gd name="connsiteY5" fmla="*/ 184084 h 1485734"/>
              <a:gd name="connsiteX6" fmla="*/ 57223 w 1923386"/>
              <a:gd name="connsiteY6" fmla="*/ 1339071 h 1485734"/>
              <a:gd name="connsiteX0" fmla="*/ 57223 w 1923386"/>
              <a:gd name="connsiteY0" fmla="*/ 1339071 h 1477546"/>
              <a:gd name="connsiteX1" fmla="*/ 237618 w 1923386"/>
              <a:gd name="connsiteY1" fmla="*/ 1477546 h 1477546"/>
              <a:gd name="connsiteX2" fmla="*/ 1515813 w 1923386"/>
              <a:gd name="connsiteY2" fmla="*/ 1409077 h 1477546"/>
              <a:gd name="connsiteX3" fmla="*/ 1923386 w 1923386"/>
              <a:gd name="connsiteY3" fmla="*/ 0 h 1477546"/>
              <a:gd name="connsiteX4" fmla="*/ 128258 w 1923386"/>
              <a:gd name="connsiteY4" fmla="*/ 43499 h 1477546"/>
              <a:gd name="connsiteX5" fmla="*/ 0 w 1923386"/>
              <a:gd name="connsiteY5" fmla="*/ 184084 h 1477546"/>
              <a:gd name="connsiteX6" fmla="*/ 57223 w 1923386"/>
              <a:gd name="connsiteY6" fmla="*/ 1339071 h 1477546"/>
              <a:gd name="connsiteX0" fmla="*/ 57223 w 1923386"/>
              <a:gd name="connsiteY0" fmla="*/ 1339071 h 1459293"/>
              <a:gd name="connsiteX1" fmla="*/ 241264 w 1923386"/>
              <a:gd name="connsiteY1" fmla="*/ 1459293 h 1459293"/>
              <a:gd name="connsiteX2" fmla="*/ 1515813 w 1923386"/>
              <a:gd name="connsiteY2" fmla="*/ 1409077 h 1459293"/>
              <a:gd name="connsiteX3" fmla="*/ 1923386 w 1923386"/>
              <a:gd name="connsiteY3" fmla="*/ 0 h 1459293"/>
              <a:gd name="connsiteX4" fmla="*/ 128258 w 1923386"/>
              <a:gd name="connsiteY4" fmla="*/ 43499 h 1459293"/>
              <a:gd name="connsiteX5" fmla="*/ 0 w 1923386"/>
              <a:gd name="connsiteY5" fmla="*/ 184084 h 1459293"/>
              <a:gd name="connsiteX6" fmla="*/ 57223 w 1923386"/>
              <a:gd name="connsiteY6" fmla="*/ 1339071 h 1459293"/>
              <a:gd name="connsiteX0" fmla="*/ 57223 w 1923386"/>
              <a:gd name="connsiteY0" fmla="*/ 1339071 h 1459293"/>
              <a:gd name="connsiteX1" fmla="*/ 241264 w 1923386"/>
              <a:gd name="connsiteY1" fmla="*/ 1459293 h 1459293"/>
              <a:gd name="connsiteX2" fmla="*/ 1515813 w 1923386"/>
              <a:gd name="connsiteY2" fmla="*/ 1409077 h 1459293"/>
              <a:gd name="connsiteX3" fmla="*/ 1923386 w 1923386"/>
              <a:gd name="connsiteY3" fmla="*/ 0 h 1459293"/>
              <a:gd name="connsiteX4" fmla="*/ 128258 w 1923386"/>
              <a:gd name="connsiteY4" fmla="*/ 43499 h 1459293"/>
              <a:gd name="connsiteX5" fmla="*/ 0 w 1923386"/>
              <a:gd name="connsiteY5" fmla="*/ 23050 h 1459293"/>
              <a:gd name="connsiteX6" fmla="*/ 57223 w 1923386"/>
              <a:gd name="connsiteY6" fmla="*/ 1339071 h 1459293"/>
              <a:gd name="connsiteX0" fmla="*/ 57223 w 1923386"/>
              <a:gd name="connsiteY0" fmla="*/ 1478818 h 1599040"/>
              <a:gd name="connsiteX1" fmla="*/ 241264 w 1923386"/>
              <a:gd name="connsiteY1" fmla="*/ 1599040 h 1599040"/>
              <a:gd name="connsiteX2" fmla="*/ 1515813 w 1923386"/>
              <a:gd name="connsiteY2" fmla="*/ 1548824 h 1599040"/>
              <a:gd name="connsiteX3" fmla="*/ 1923386 w 1923386"/>
              <a:gd name="connsiteY3" fmla="*/ 139747 h 1599040"/>
              <a:gd name="connsiteX4" fmla="*/ 172628 w 1923386"/>
              <a:gd name="connsiteY4" fmla="*/ 0 h 1599040"/>
              <a:gd name="connsiteX5" fmla="*/ 0 w 1923386"/>
              <a:gd name="connsiteY5" fmla="*/ 162797 h 1599040"/>
              <a:gd name="connsiteX6" fmla="*/ 57223 w 1923386"/>
              <a:gd name="connsiteY6" fmla="*/ 1478818 h 1599040"/>
              <a:gd name="connsiteX0" fmla="*/ 57223 w 2755323"/>
              <a:gd name="connsiteY0" fmla="*/ 1550081 h 1670303"/>
              <a:gd name="connsiteX1" fmla="*/ 241264 w 2755323"/>
              <a:gd name="connsiteY1" fmla="*/ 1670303 h 1670303"/>
              <a:gd name="connsiteX2" fmla="*/ 1515813 w 2755323"/>
              <a:gd name="connsiteY2" fmla="*/ 1620087 h 1670303"/>
              <a:gd name="connsiteX3" fmla="*/ 2755323 w 2755323"/>
              <a:gd name="connsiteY3" fmla="*/ 0 h 1670303"/>
              <a:gd name="connsiteX4" fmla="*/ 172628 w 2755323"/>
              <a:gd name="connsiteY4" fmla="*/ 71263 h 1670303"/>
              <a:gd name="connsiteX5" fmla="*/ 0 w 2755323"/>
              <a:gd name="connsiteY5" fmla="*/ 234060 h 1670303"/>
              <a:gd name="connsiteX6" fmla="*/ 57223 w 2755323"/>
              <a:gd name="connsiteY6" fmla="*/ 1550081 h 1670303"/>
              <a:gd name="connsiteX0" fmla="*/ 57223 w 2846913"/>
              <a:gd name="connsiteY0" fmla="*/ 1550081 h 1670303"/>
              <a:gd name="connsiteX1" fmla="*/ 241264 w 2846913"/>
              <a:gd name="connsiteY1" fmla="*/ 1670303 h 1670303"/>
              <a:gd name="connsiteX2" fmla="*/ 2846913 w 2846913"/>
              <a:gd name="connsiteY2" fmla="*/ 1608981 h 1670303"/>
              <a:gd name="connsiteX3" fmla="*/ 2755323 w 2846913"/>
              <a:gd name="connsiteY3" fmla="*/ 0 h 1670303"/>
              <a:gd name="connsiteX4" fmla="*/ 172628 w 2846913"/>
              <a:gd name="connsiteY4" fmla="*/ 71263 h 1670303"/>
              <a:gd name="connsiteX5" fmla="*/ 0 w 2846913"/>
              <a:gd name="connsiteY5" fmla="*/ 234060 h 1670303"/>
              <a:gd name="connsiteX6" fmla="*/ 57223 w 2846913"/>
              <a:gd name="connsiteY6" fmla="*/ 1550081 h 1670303"/>
              <a:gd name="connsiteX0" fmla="*/ 57223 w 2846913"/>
              <a:gd name="connsiteY0" fmla="*/ 1550081 h 1725832"/>
              <a:gd name="connsiteX1" fmla="*/ 185802 w 2846913"/>
              <a:gd name="connsiteY1" fmla="*/ 1725832 h 1725832"/>
              <a:gd name="connsiteX2" fmla="*/ 2846913 w 2846913"/>
              <a:gd name="connsiteY2" fmla="*/ 1608981 h 1725832"/>
              <a:gd name="connsiteX3" fmla="*/ 2755323 w 2846913"/>
              <a:gd name="connsiteY3" fmla="*/ 0 h 1725832"/>
              <a:gd name="connsiteX4" fmla="*/ 172628 w 2846913"/>
              <a:gd name="connsiteY4" fmla="*/ 71263 h 1725832"/>
              <a:gd name="connsiteX5" fmla="*/ 0 w 2846913"/>
              <a:gd name="connsiteY5" fmla="*/ 234060 h 1725832"/>
              <a:gd name="connsiteX6" fmla="*/ 57223 w 2846913"/>
              <a:gd name="connsiteY6" fmla="*/ 1550081 h 1725832"/>
              <a:gd name="connsiteX0" fmla="*/ 51676 w 2846913"/>
              <a:gd name="connsiteY0" fmla="*/ 1577845 h 1725832"/>
              <a:gd name="connsiteX1" fmla="*/ 185802 w 2846913"/>
              <a:gd name="connsiteY1" fmla="*/ 1725832 h 1725832"/>
              <a:gd name="connsiteX2" fmla="*/ 2846913 w 2846913"/>
              <a:gd name="connsiteY2" fmla="*/ 1608981 h 1725832"/>
              <a:gd name="connsiteX3" fmla="*/ 2755323 w 2846913"/>
              <a:gd name="connsiteY3" fmla="*/ 0 h 1725832"/>
              <a:gd name="connsiteX4" fmla="*/ 172628 w 2846913"/>
              <a:gd name="connsiteY4" fmla="*/ 71263 h 1725832"/>
              <a:gd name="connsiteX5" fmla="*/ 0 w 2846913"/>
              <a:gd name="connsiteY5" fmla="*/ 234060 h 1725832"/>
              <a:gd name="connsiteX6" fmla="*/ 51676 w 2846913"/>
              <a:gd name="connsiteY6" fmla="*/ 1577845 h 1725832"/>
              <a:gd name="connsiteX0" fmla="*/ 51676 w 2832670"/>
              <a:gd name="connsiteY0" fmla="*/ 1577845 h 1725832"/>
              <a:gd name="connsiteX1" fmla="*/ 185802 w 2832670"/>
              <a:gd name="connsiteY1" fmla="*/ 1725832 h 1725832"/>
              <a:gd name="connsiteX2" fmla="*/ 2832670 w 2832670"/>
              <a:gd name="connsiteY2" fmla="*/ 1584027 h 1725832"/>
              <a:gd name="connsiteX3" fmla="*/ 2755323 w 2832670"/>
              <a:gd name="connsiteY3" fmla="*/ 0 h 1725832"/>
              <a:gd name="connsiteX4" fmla="*/ 172628 w 2832670"/>
              <a:gd name="connsiteY4" fmla="*/ 71263 h 1725832"/>
              <a:gd name="connsiteX5" fmla="*/ 0 w 2832670"/>
              <a:gd name="connsiteY5" fmla="*/ 234060 h 1725832"/>
              <a:gd name="connsiteX6" fmla="*/ 51676 w 2832670"/>
              <a:gd name="connsiteY6" fmla="*/ 1577845 h 1725832"/>
              <a:gd name="connsiteX0" fmla="*/ 51676 w 2832670"/>
              <a:gd name="connsiteY0" fmla="*/ 1577845 h 1704441"/>
              <a:gd name="connsiteX1" fmla="*/ 167997 w 2832670"/>
              <a:gd name="connsiteY1" fmla="*/ 1704441 h 1704441"/>
              <a:gd name="connsiteX2" fmla="*/ 2832670 w 2832670"/>
              <a:gd name="connsiteY2" fmla="*/ 1584027 h 1704441"/>
              <a:gd name="connsiteX3" fmla="*/ 2755323 w 2832670"/>
              <a:gd name="connsiteY3" fmla="*/ 0 h 1704441"/>
              <a:gd name="connsiteX4" fmla="*/ 172628 w 2832670"/>
              <a:gd name="connsiteY4" fmla="*/ 71263 h 1704441"/>
              <a:gd name="connsiteX5" fmla="*/ 0 w 2832670"/>
              <a:gd name="connsiteY5" fmla="*/ 234060 h 1704441"/>
              <a:gd name="connsiteX6" fmla="*/ 51676 w 2832670"/>
              <a:gd name="connsiteY6" fmla="*/ 1577845 h 1704441"/>
              <a:gd name="connsiteX0" fmla="*/ 73041 w 2832670"/>
              <a:gd name="connsiteY0" fmla="*/ 1545760 h 1704441"/>
              <a:gd name="connsiteX1" fmla="*/ 167997 w 2832670"/>
              <a:gd name="connsiteY1" fmla="*/ 1704441 h 1704441"/>
              <a:gd name="connsiteX2" fmla="*/ 2832670 w 2832670"/>
              <a:gd name="connsiteY2" fmla="*/ 1584027 h 1704441"/>
              <a:gd name="connsiteX3" fmla="*/ 2755323 w 2832670"/>
              <a:gd name="connsiteY3" fmla="*/ 0 h 1704441"/>
              <a:gd name="connsiteX4" fmla="*/ 172628 w 2832670"/>
              <a:gd name="connsiteY4" fmla="*/ 71263 h 1704441"/>
              <a:gd name="connsiteX5" fmla="*/ 0 w 2832670"/>
              <a:gd name="connsiteY5" fmla="*/ 234060 h 1704441"/>
              <a:gd name="connsiteX6" fmla="*/ 73041 w 2832670"/>
              <a:gd name="connsiteY6" fmla="*/ 1545760 h 1704441"/>
              <a:gd name="connsiteX0" fmla="*/ 73041 w 2832670"/>
              <a:gd name="connsiteY0" fmla="*/ 1620626 h 1704441"/>
              <a:gd name="connsiteX1" fmla="*/ 167997 w 2832670"/>
              <a:gd name="connsiteY1" fmla="*/ 1704441 h 1704441"/>
              <a:gd name="connsiteX2" fmla="*/ 2832670 w 2832670"/>
              <a:gd name="connsiteY2" fmla="*/ 1584027 h 1704441"/>
              <a:gd name="connsiteX3" fmla="*/ 2755323 w 2832670"/>
              <a:gd name="connsiteY3" fmla="*/ 0 h 1704441"/>
              <a:gd name="connsiteX4" fmla="*/ 172628 w 2832670"/>
              <a:gd name="connsiteY4" fmla="*/ 71263 h 1704441"/>
              <a:gd name="connsiteX5" fmla="*/ 0 w 2832670"/>
              <a:gd name="connsiteY5" fmla="*/ 234060 h 1704441"/>
              <a:gd name="connsiteX6" fmla="*/ 73041 w 2832670"/>
              <a:gd name="connsiteY6" fmla="*/ 1620626 h 1704441"/>
              <a:gd name="connsiteX0" fmla="*/ 73041 w 2832670"/>
              <a:gd name="connsiteY0" fmla="*/ 1620626 h 1704441"/>
              <a:gd name="connsiteX1" fmla="*/ 167997 w 2832670"/>
              <a:gd name="connsiteY1" fmla="*/ 1704441 h 1704441"/>
              <a:gd name="connsiteX2" fmla="*/ 2832670 w 2832670"/>
              <a:gd name="connsiteY2" fmla="*/ 1584027 h 1704441"/>
              <a:gd name="connsiteX3" fmla="*/ 2755323 w 2832670"/>
              <a:gd name="connsiteY3" fmla="*/ 0 h 1704441"/>
              <a:gd name="connsiteX4" fmla="*/ 172628 w 2832670"/>
              <a:gd name="connsiteY4" fmla="*/ 71263 h 1704441"/>
              <a:gd name="connsiteX5" fmla="*/ 0 w 2832670"/>
              <a:gd name="connsiteY5" fmla="*/ 226930 h 1704441"/>
              <a:gd name="connsiteX6" fmla="*/ 73041 w 2832670"/>
              <a:gd name="connsiteY6" fmla="*/ 1620626 h 1704441"/>
              <a:gd name="connsiteX0" fmla="*/ 73041 w 2832670"/>
              <a:gd name="connsiteY0" fmla="*/ 1614638 h 1698453"/>
              <a:gd name="connsiteX1" fmla="*/ 167997 w 2832670"/>
              <a:gd name="connsiteY1" fmla="*/ 1698453 h 1698453"/>
              <a:gd name="connsiteX2" fmla="*/ 2832670 w 2832670"/>
              <a:gd name="connsiteY2" fmla="*/ 1578039 h 1698453"/>
              <a:gd name="connsiteX3" fmla="*/ 2551961 w 2832670"/>
              <a:gd name="connsiteY3" fmla="*/ 0 h 1698453"/>
              <a:gd name="connsiteX4" fmla="*/ 172628 w 2832670"/>
              <a:gd name="connsiteY4" fmla="*/ 65275 h 1698453"/>
              <a:gd name="connsiteX5" fmla="*/ 0 w 2832670"/>
              <a:gd name="connsiteY5" fmla="*/ 220942 h 1698453"/>
              <a:gd name="connsiteX6" fmla="*/ 73041 w 2832670"/>
              <a:gd name="connsiteY6" fmla="*/ 1614638 h 1698453"/>
              <a:gd name="connsiteX0" fmla="*/ 73041 w 2635289"/>
              <a:gd name="connsiteY0" fmla="*/ 1614638 h 1698453"/>
              <a:gd name="connsiteX1" fmla="*/ 167997 w 2635289"/>
              <a:gd name="connsiteY1" fmla="*/ 1698453 h 1698453"/>
              <a:gd name="connsiteX2" fmla="*/ 2635289 w 2635289"/>
              <a:gd name="connsiteY2" fmla="*/ 1590016 h 1698453"/>
              <a:gd name="connsiteX3" fmla="*/ 2551961 w 2635289"/>
              <a:gd name="connsiteY3" fmla="*/ 0 h 1698453"/>
              <a:gd name="connsiteX4" fmla="*/ 172628 w 2635289"/>
              <a:gd name="connsiteY4" fmla="*/ 65275 h 1698453"/>
              <a:gd name="connsiteX5" fmla="*/ 0 w 2635289"/>
              <a:gd name="connsiteY5" fmla="*/ 220942 h 1698453"/>
              <a:gd name="connsiteX6" fmla="*/ 73041 w 2635289"/>
              <a:gd name="connsiteY6" fmla="*/ 1614638 h 1698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35289" h="1698453">
                <a:moveTo>
                  <a:pt x="73041" y="1614638"/>
                </a:moveTo>
                <a:lnTo>
                  <a:pt x="167997" y="1698453"/>
                </a:lnTo>
                <a:lnTo>
                  <a:pt x="2635289" y="1590016"/>
                </a:lnTo>
                <a:lnTo>
                  <a:pt x="2551961" y="0"/>
                </a:lnTo>
                <a:lnTo>
                  <a:pt x="172628" y="65275"/>
                </a:lnTo>
                <a:lnTo>
                  <a:pt x="0" y="220942"/>
                </a:lnTo>
                <a:cubicBezTo>
                  <a:pt x="845" y="390568"/>
                  <a:pt x="72196" y="1445012"/>
                  <a:pt x="73041" y="1614638"/>
                </a:cubicBezTo>
                <a:close/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095274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9A2EA6BA-817A-1920-DAC7-163262EE71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12003" r="2161"/>
          <a:stretch/>
        </p:blipFill>
        <p:spPr>
          <a:xfrm>
            <a:off x="1711570" y="476379"/>
            <a:ext cx="6640620" cy="3428767"/>
          </a:xfrm>
          <a:prstGeom prst="rect">
            <a:avLst/>
          </a:prstGeom>
        </p:spPr>
      </p:pic>
      <p:cxnSp>
        <p:nvCxnSpPr>
          <p:cNvPr id="5" name="直線接點 4"/>
          <p:cNvCxnSpPr/>
          <p:nvPr/>
        </p:nvCxnSpPr>
        <p:spPr>
          <a:xfrm>
            <a:off x="2412261" y="460504"/>
            <a:ext cx="6264000" cy="15875"/>
          </a:xfrm>
          <a:prstGeom prst="line">
            <a:avLst/>
          </a:prstGeom>
          <a:ln>
            <a:solidFill>
              <a:srgbClr val="D1C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群組 20"/>
          <p:cNvGrpSpPr/>
          <p:nvPr/>
        </p:nvGrpSpPr>
        <p:grpSpPr>
          <a:xfrm>
            <a:off x="325498" y="157447"/>
            <a:ext cx="4560538" cy="605686"/>
            <a:chOff x="325498" y="157447"/>
            <a:chExt cx="2088002" cy="605686"/>
          </a:xfrm>
        </p:grpSpPr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500" y="166683"/>
              <a:ext cx="2088000" cy="589733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7" name="圓角矩形 16"/>
            <p:cNvSpPr/>
            <p:nvPr/>
          </p:nvSpPr>
          <p:spPr>
            <a:xfrm>
              <a:off x="325498" y="157447"/>
              <a:ext cx="2086763" cy="605686"/>
            </a:xfrm>
            <a:prstGeom prst="roundRect">
              <a:avLst/>
            </a:prstGeom>
            <a:noFill/>
            <a:ln w="76200">
              <a:solidFill>
                <a:srgbClr val="CEC9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5" name="頁尾版面配置區 14"/>
          <p:cNvSpPr>
            <a:spLocks noGrp="1"/>
          </p:cNvSpPr>
          <p:nvPr>
            <p:ph type="ftr" sz="quarter" idx="11"/>
          </p:nvPr>
        </p:nvSpPr>
        <p:spPr>
          <a:xfrm>
            <a:off x="7087151" y="202535"/>
            <a:ext cx="1893455" cy="273844"/>
          </a:xfrm>
        </p:spPr>
        <p:txBody>
          <a:bodyPr/>
          <a:lstStyle/>
          <a:p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大同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區</a:t>
            </a:r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玉泉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段都更案</a:t>
            </a:r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7600950" y="6584156"/>
            <a:ext cx="1543050" cy="273844"/>
          </a:xfrm>
        </p:spPr>
        <p:txBody>
          <a:bodyPr/>
          <a:lstStyle/>
          <a:p>
            <a:fld id="{F47CEAE1-C982-4D7B-9E1A-CEEB45A21EB1}" type="slidenum">
              <a:rPr lang="zh-TW" altLang="en-US" smtClean="0"/>
              <a:pPr/>
              <a:t>25</a:t>
            </a:fld>
            <a:endParaRPr lang="zh-TW" altLang="en-US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657225" y="202325"/>
            <a:ext cx="4124325" cy="527827"/>
          </a:xfrm>
          <a:prstGeom prst="rect">
            <a:avLst/>
          </a:prstGeom>
          <a:noFill/>
        </p:spPr>
        <p:txBody>
          <a:bodyPr wrap="square" lIns="96001" tIns="48001" rIns="96001" bIns="48001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1pPr>
            <a:lvl2pPr marL="639763" indent="-182563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1279525" indent="-365125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919288" indent="-547688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2559050" indent="-73025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 marL="376669" indent="-376669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defRPr/>
            </a:pPr>
            <a:r>
              <a:rPr kumimoji="0" lang="zh-CN" altLang="en-US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一、基地條件</a:t>
            </a:r>
            <a:endParaRPr kumimoji="0" lang="zh-TW" altLang="en-US" sz="28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頁尾版面配置區 14">
            <a:extLst>
              <a:ext uri="{FF2B5EF4-FFF2-40B4-BE49-F238E27FC236}">
                <a16:creationId xmlns:a16="http://schemas.microsoft.com/office/drawing/2014/main" xmlns="" id="{1079D85D-3C4D-89ED-A698-9A8574C2FAB7}"/>
              </a:ext>
            </a:extLst>
          </p:cNvPr>
          <p:cNvSpPr txBox="1">
            <a:spLocks/>
          </p:cNvSpPr>
          <p:nvPr/>
        </p:nvSpPr>
        <p:spPr>
          <a:xfrm>
            <a:off x="1126618" y="1357474"/>
            <a:ext cx="418550" cy="1332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現況套繪圖</a:t>
            </a:r>
          </a:p>
        </p:txBody>
      </p:sp>
      <p:sp>
        <p:nvSpPr>
          <p:cNvPr id="8" name="頁尾版面配置區 14">
            <a:extLst>
              <a:ext uri="{FF2B5EF4-FFF2-40B4-BE49-F238E27FC236}">
                <a16:creationId xmlns:a16="http://schemas.microsoft.com/office/drawing/2014/main" xmlns="" id="{16F89733-C967-EFF7-D4AD-D98F1EE4E90A}"/>
              </a:ext>
            </a:extLst>
          </p:cNvPr>
          <p:cNvSpPr txBox="1">
            <a:spLocks/>
          </p:cNvSpPr>
          <p:nvPr/>
        </p:nvSpPr>
        <p:spPr>
          <a:xfrm>
            <a:off x="1126618" y="4421226"/>
            <a:ext cx="418550" cy="1332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地籍圖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ADACF489-7AE0-AC2E-C48F-76B129107B50}"/>
              </a:ext>
            </a:extLst>
          </p:cNvPr>
          <p:cNvPicPr>
            <a:picLocks noChangeAspect="1"/>
          </p:cNvPicPr>
          <p:nvPr/>
        </p:nvPicPr>
        <p:blipFill rotWithShape="1"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2" r="2382" b="7400"/>
          <a:stretch>
            <a:fillRect/>
          </a:stretch>
        </p:blipFill>
        <p:spPr bwMode="auto">
          <a:xfrm>
            <a:off x="1975869" y="3969025"/>
            <a:ext cx="5477643" cy="27084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手繪多邊形 33">
            <a:extLst>
              <a:ext uri="{FF2B5EF4-FFF2-40B4-BE49-F238E27FC236}">
                <a16:creationId xmlns:a16="http://schemas.microsoft.com/office/drawing/2014/main" xmlns="" id="{BFD72FEC-7053-BD71-E683-14A7C798271A}"/>
              </a:ext>
            </a:extLst>
          </p:cNvPr>
          <p:cNvSpPr>
            <a:spLocks/>
          </p:cNvSpPr>
          <p:nvPr/>
        </p:nvSpPr>
        <p:spPr bwMode="auto">
          <a:xfrm>
            <a:off x="2839436" y="4626078"/>
            <a:ext cx="2830405" cy="1701034"/>
          </a:xfrm>
          <a:custGeom>
            <a:avLst/>
            <a:gdLst>
              <a:gd name="T0" fmla="*/ 2531 w 1712694"/>
              <a:gd name="T1" fmla="*/ 1181363 h 1361623"/>
              <a:gd name="T2" fmla="*/ 153558 w 1712694"/>
              <a:gd name="T3" fmla="*/ 1344783 h 1361623"/>
              <a:gd name="T4" fmla="*/ 1710438 w 1712694"/>
              <a:gd name="T5" fmla="*/ 1356579 h 1361623"/>
              <a:gd name="T6" fmla="*/ 904974 w 1712694"/>
              <a:gd name="T7" fmla="*/ 0 h 1361623"/>
              <a:gd name="T8" fmla="*/ 91677 w 1712694"/>
              <a:gd name="T9" fmla="*/ 501575 h 1361623"/>
              <a:gd name="T10" fmla="*/ 0 w 1712694"/>
              <a:gd name="T11" fmla="*/ 674371 h 1361623"/>
              <a:gd name="T12" fmla="*/ 2531 w 1712694"/>
              <a:gd name="T13" fmla="*/ 1181363 h 136162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connsiteX0" fmla="*/ 2534 w 1905156"/>
              <a:gd name="connsiteY0" fmla="*/ 1309867 h 1485734"/>
              <a:gd name="connsiteX1" fmla="*/ 153761 w 1905156"/>
              <a:gd name="connsiteY1" fmla="*/ 1473895 h 1485734"/>
              <a:gd name="connsiteX2" fmla="*/ 1712694 w 1905156"/>
              <a:gd name="connsiteY2" fmla="*/ 1485734 h 1485734"/>
              <a:gd name="connsiteX3" fmla="*/ 1905156 w 1905156"/>
              <a:gd name="connsiteY3" fmla="*/ 0 h 1485734"/>
              <a:gd name="connsiteX4" fmla="*/ 91798 w 1905156"/>
              <a:gd name="connsiteY4" fmla="*/ 627551 h 1485734"/>
              <a:gd name="connsiteX5" fmla="*/ 0 w 1905156"/>
              <a:gd name="connsiteY5" fmla="*/ 800989 h 1485734"/>
              <a:gd name="connsiteX6" fmla="*/ 2534 w 1905156"/>
              <a:gd name="connsiteY6" fmla="*/ 1309867 h 1485734"/>
              <a:gd name="connsiteX0" fmla="*/ 2534 w 1905156"/>
              <a:gd name="connsiteY0" fmla="*/ 1309867 h 1485734"/>
              <a:gd name="connsiteX1" fmla="*/ 153761 w 1905156"/>
              <a:gd name="connsiteY1" fmla="*/ 1473895 h 1485734"/>
              <a:gd name="connsiteX2" fmla="*/ 1712694 w 1905156"/>
              <a:gd name="connsiteY2" fmla="*/ 1485734 h 1485734"/>
              <a:gd name="connsiteX3" fmla="*/ 1905156 w 1905156"/>
              <a:gd name="connsiteY3" fmla="*/ 0 h 1485734"/>
              <a:gd name="connsiteX4" fmla="*/ 110028 w 1905156"/>
              <a:gd name="connsiteY4" fmla="*/ 43499 h 1485734"/>
              <a:gd name="connsiteX5" fmla="*/ 0 w 1905156"/>
              <a:gd name="connsiteY5" fmla="*/ 800989 h 1485734"/>
              <a:gd name="connsiteX6" fmla="*/ 2534 w 1905156"/>
              <a:gd name="connsiteY6" fmla="*/ 1309867 h 1485734"/>
              <a:gd name="connsiteX0" fmla="*/ 20764 w 1923386"/>
              <a:gd name="connsiteY0" fmla="*/ 1309867 h 1485734"/>
              <a:gd name="connsiteX1" fmla="*/ 171991 w 1923386"/>
              <a:gd name="connsiteY1" fmla="*/ 1473895 h 1485734"/>
              <a:gd name="connsiteX2" fmla="*/ 1730924 w 1923386"/>
              <a:gd name="connsiteY2" fmla="*/ 1485734 h 1485734"/>
              <a:gd name="connsiteX3" fmla="*/ 1923386 w 1923386"/>
              <a:gd name="connsiteY3" fmla="*/ 0 h 1485734"/>
              <a:gd name="connsiteX4" fmla="*/ 128258 w 1923386"/>
              <a:gd name="connsiteY4" fmla="*/ 43499 h 1485734"/>
              <a:gd name="connsiteX5" fmla="*/ 0 w 1923386"/>
              <a:gd name="connsiteY5" fmla="*/ 195035 h 1485734"/>
              <a:gd name="connsiteX6" fmla="*/ 20764 w 1923386"/>
              <a:gd name="connsiteY6" fmla="*/ 1309867 h 1485734"/>
              <a:gd name="connsiteX0" fmla="*/ 57223 w 1923386"/>
              <a:gd name="connsiteY0" fmla="*/ 1339071 h 1485734"/>
              <a:gd name="connsiteX1" fmla="*/ 171991 w 1923386"/>
              <a:gd name="connsiteY1" fmla="*/ 1473895 h 1485734"/>
              <a:gd name="connsiteX2" fmla="*/ 1730924 w 1923386"/>
              <a:gd name="connsiteY2" fmla="*/ 1485734 h 1485734"/>
              <a:gd name="connsiteX3" fmla="*/ 1923386 w 1923386"/>
              <a:gd name="connsiteY3" fmla="*/ 0 h 1485734"/>
              <a:gd name="connsiteX4" fmla="*/ 128258 w 1923386"/>
              <a:gd name="connsiteY4" fmla="*/ 43499 h 1485734"/>
              <a:gd name="connsiteX5" fmla="*/ 0 w 1923386"/>
              <a:gd name="connsiteY5" fmla="*/ 195035 h 1485734"/>
              <a:gd name="connsiteX6" fmla="*/ 57223 w 1923386"/>
              <a:gd name="connsiteY6" fmla="*/ 1339071 h 1485734"/>
              <a:gd name="connsiteX0" fmla="*/ 57223 w 1923386"/>
              <a:gd name="connsiteY0" fmla="*/ 1339071 h 1485734"/>
              <a:gd name="connsiteX1" fmla="*/ 237618 w 1923386"/>
              <a:gd name="connsiteY1" fmla="*/ 1477546 h 1485734"/>
              <a:gd name="connsiteX2" fmla="*/ 1730924 w 1923386"/>
              <a:gd name="connsiteY2" fmla="*/ 1485734 h 1485734"/>
              <a:gd name="connsiteX3" fmla="*/ 1923386 w 1923386"/>
              <a:gd name="connsiteY3" fmla="*/ 0 h 1485734"/>
              <a:gd name="connsiteX4" fmla="*/ 128258 w 1923386"/>
              <a:gd name="connsiteY4" fmla="*/ 43499 h 1485734"/>
              <a:gd name="connsiteX5" fmla="*/ 0 w 1923386"/>
              <a:gd name="connsiteY5" fmla="*/ 195035 h 1485734"/>
              <a:gd name="connsiteX6" fmla="*/ 57223 w 1923386"/>
              <a:gd name="connsiteY6" fmla="*/ 1339071 h 1485734"/>
              <a:gd name="connsiteX0" fmla="*/ 57223 w 1923386"/>
              <a:gd name="connsiteY0" fmla="*/ 1339071 h 1485734"/>
              <a:gd name="connsiteX1" fmla="*/ 237618 w 1923386"/>
              <a:gd name="connsiteY1" fmla="*/ 1477546 h 1485734"/>
              <a:gd name="connsiteX2" fmla="*/ 1730924 w 1923386"/>
              <a:gd name="connsiteY2" fmla="*/ 1485734 h 1485734"/>
              <a:gd name="connsiteX3" fmla="*/ 1923386 w 1923386"/>
              <a:gd name="connsiteY3" fmla="*/ 0 h 1485734"/>
              <a:gd name="connsiteX4" fmla="*/ 128258 w 1923386"/>
              <a:gd name="connsiteY4" fmla="*/ 43499 h 1485734"/>
              <a:gd name="connsiteX5" fmla="*/ 0 w 1923386"/>
              <a:gd name="connsiteY5" fmla="*/ 184084 h 1485734"/>
              <a:gd name="connsiteX6" fmla="*/ 57223 w 1923386"/>
              <a:gd name="connsiteY6" fmla="*/ 1339071 h 1485734"/>
              <a:gd name="connsiteX0" fmla="*/ 57223 w 1923386"/>
              <a:gd name="connsiteY0" fmla="*/ 1339071 h 1477546"/>
              <a:gd name="connsiteX1" fmla="*/ 237618 w 1923386"/>
              <a:gd name="connsiteY1" fmla="*/ 1477546 h 1477546"/>
              <a:gd name="connsiteX2" fmla="*/ 1515813 w 1923386"/>
              <a:gd name="connsiteY2" fmla="*/ 1409077 h 1477546"/>
              <a:gd name="connsiteX3" fmla="*/ 1923386 w 1923386"/>
              <a:gd name="connsiteY3" fmla="*/ 0 h 1477546"/>
              <a:gd name="connsiteX4" fmla="*/ 128258 w 1923386"/>
              <a:gd name="connsiteY4" fmla="*/ 43499 h 1477546"/>
              <a:gd name="connsiteX5" fmla="*/ 0 w 1923386"/>
              <a:gd name="connsiteY5" fmla="*/ 184084 h 1477546"/>
              <a:gd name="connsiteX6" fmla="*/ 57223 w 1923386"/>
              <a:gd name="connsiteY6" fmla="*/ 1339071 h 1477546"/>
              <a:gd name="connsiteX0" fmla="*/ 57223 w 1923386"/>
              <a:gd name="connsiteY0" fmla="*/ 1339071 h 1459293"/>
              <a:gd name="connsiteX1" fmla="*/ 241264 w 1923386"/>
              <a:gd name="connsiteY1" fmla="*/ 1459293 h 1459293"/>
              <a:gd name="connsiteX2" fmla="*/ 1515813 w 1923386"/>
              <a:gd name="connsiteY2" fmla="*/ 1409077 h 1459293"/>
              <a:gd name="connsiteX3" fmla="*/ 1923386 w 1923386"/>
              <a:gd name="connsiteY3" fmla="*/ 0 h 1459293"/>
              <a:gd name="connsiteX4" fmla="*/ 128258 w 1923386"/>
              <a:gd name="connsiteY4" fmla="*/ 43499 h 1459293"/>
              <a:gd name="connsiteX5" fmla="*/ 0 w 1923386"/>
              <a:gd name="connsiteY5" fmla="*/ 184084 h 1459293"/>
              <a:gd name="connsiteX6" fmla="*/ 57223 w 1923386"/>
              <a:gd name="connsiteY6" fmla="*/ 1339071 h 1459293"/>
              <a:gd name="connsiteX0" fmla="*/ 57223 w 1923386"/>
              <a:gd name="connsiteY0" fmla="*/ 1339071 h 1459293"/>
              <a:gd name="connsiteX1" fmla="*/ 241264 w 1923386"/>
              <a:gd name="connsiteY1" fmla="*/ 1459293 h 1459293"/>
              <a:gd name="connsiteX2" fmla="*/ 1515813 w 1923386"/>
              <a:gd name="connsiteY2" fmla="*/ 1409077 h 1459293"/>
              <a:gd name="connsiteX3" fmla="*/ 1923386 w 1923386"/>
              <a:gd name="connsiteY3" fmla="*/ 0 h 1459293"/>
              <a:gd name="connsiteX4" fmla="*/ 128258 w 1923386"/>
              <a:gd name="connsiteY4" fmla="*/ 43499 h 1459293"/>
              <a:gd name="connsiteX5" fmla="*/ 0 w 1923386"/>
              <a:gd name="connsiteY5" fmla="*/ 23050 h 1459293"/>
              <a:gd name="connsiteX6" fmla="*/ 57223 w 1923386"/>
              <a:gd name="connsiteY6" fmla="*/ 1339071 h 1459293"/>
              <a:gd name="connsiteX0" fmla="*/ 57223 w 1923386"/>
              <a:gd name="connsiteY0" fmla="*/ 1478818 h 1599040"/>
              <a:gd name="connsiteX1" fmla="*/ 241264 w 1923386"/>
              <a:gd name="connsiteY1" fmla="*/ 1599040 h 1599040"/>
              <a:gd name="connsiteX2" fmla="*/ 1515813 w 1923386"/>
              <a:gd name="connsiteY2" fmla="*/ 1548824 h 1599040"/>
              <a:gd name="connsiteX3" fmla="*/ 1923386 w 1923386"/>
              <a:gd name="connsiteY3" fmla="*/ 139747 h 1599040"/>
              <a:gd name="connsiteX4" fmla="*/ 172628 w 1923386"/>
              <a:gd name="connsiteY4" fmla="*/ 0 h 1599040"/>
              <a:gd name="connsiteX5" fmla="*/ 0 w 1923386"/>
              <a:gd name="connsiteY5" fmla="*/ 162797 h 1599040"/>
              <a:gd name="connsiteX6" fmla="*/ 57223 w 1923386"/>
              <a:gd name="connsiteY6" fmla="*/ 1478818 h 1599040"/>
              <a:gd name="connsiteX0" fmla="*/ 57223 w 2755323"/>
              <a:gd name="connsiteY0" fmla="*/ 1550081 h 1670303"/>
              <a:gd name="connsiteX1" fmla="*/ 241264 w 2755323"/>
              <a:gd name="connsiteY1" fmla="*/ 1670303 h 1670303"/>
              <a:gd name="connsiteX2" fmla="*/ 1515813 w 2755323"/>
              <a:gd name="connsiteY2" fmla="*/ 1620087 h 1670303"/>
              <a:gd name="connsiteX3" fmla="*/ 2755323 w 2755323"/>
              <a:gd name="connsiteY3" fmla="*/ 0 h 1670303"/>
              <a:gd name="connsiteX4" fmla="*/ 172628 w 2755323"/>
              <a:gd name="connsiteY4" fmla="*/ 71263 h 1670303"/>
              <a:gd name="connsiteX5" fmla="*/ 0 w 2755323"/>
              <a:gd name="connsiteY5" fmla="*/ 234060 h 1670303"/>
              <a:gd name="connsiteX6" fmla="*/ 57223 w 2755323"/>
              <a:gd name="connsiteY6" fmla="*/ 1550081 h 1670303"/>
              <a:gd name="connsiteX0" fmla="*/ 57223 w 2846913"/>
              <a:gd name="connsiteY0" fmla="*/ 1550081 h 1670303"/>
              <a:gd name="connsiteX1" fmla="*/ 241264 w 2846913"/>
              <a:gd name="connsiteY1" fmla="*/ 1670303 h 1670303"/>
              <a:gd name="connsiteX2" fmla="*/ 2846913 w 2846913"/>
              <a:gd name="connsiteY2" fmla="*/ 1608981 h 1670303"/>
              <a:gd name="connsiteX3" fmla="*/ 2755323 w 2846913"/>
              <a:gd name="connsiteY3" fmla="*/ 0 h 1670303"/>
              <a:gd name="connsiteX4" fmla="*/ 172628 w 2846913"/>
              <a:gd name="connsiteY4" fmla="*/ 71263 h 1670303"/>
              <a:gd name="connsiteX5" fmla="*/ 0 w 2846913"/>
              <a:gd name="connsiteY5" fmla="*/ 234060 h 1670303"/>
              <a:gd name="connsiteX6" fmla="*/ 57223 w 2846913"/>
              <a:gd name="connsiteY6" fmla="*/ 1550081 h 1670303"/>
              <a:gd name="connsiteX0" fmla="*/ 57223 w 2846913"/>
              <a:gd name="connsiteY0" fmla="*/ 1550081 h 1725832"/>
              <a:gd name="connsiteX1" fmla="*/ 185802 w 2846913"/>
              <a:gd name="connsiteY1" fmla="*/ 1725832 h 1725832"/>
              <a:gd name="connsiteX2" fmla="*/ 2846913 w 2846913"/>
              <a:gd name="connsiteY2" fmla="*/ 1608981 h 1725832"/>
              <a:gd name="connsiteX3" fmla="*/ 2755323 w 2846913"/>
              <a:gd name="connsiteY3" fmla="*/ 0 h 1725832"/>
              <a:gd name="connsiteX4" fmla="*/ 172628 w 2846913"/>
              <a:gd name="connsiteY4" fmla="*/ 71263 h 1725832"/>
              <a:gd name="connsiteX5" fmla="*/ 0 w 2846913"/>
              <a:gd name="connsiteY5" fmla="*/ 234060 h 1725832"/>
              <a:gd name="connsiteX6" fmla="*/ 57223 w 2846913"/>
              <a:gd name="connsiteY6" fmla="*/ 1550081 h 1725832"/>
              <a:gd name="connsiteX0" fmla="*/ 51676 w 2846913"/>
              <a:gd name="connsiteY0" fmla="*/ 1577845 h 1725832"/>
              <a:gd name="connsiteX1" fmla="*/ 185802 w 2846913"/>
              <a:gd name="connsiteY1" fmla="*/ 1725832 h 1725832"/>
              <a:gd name="connsiteX2" fmla="*/ 2846913 w 2846913"/>
              <a:gd name="connsiteY2" fmla="*/ 1608981 h 1725832"/>
              <a:gd name="connsiteX3" fmla="*/ 2755323 w 2846913"/>
              <a:gd name="connsiteY3" fmla="*/ 0 h 1725832"/>
              <a:gd name="connsiteX4" fmla="*/ 172628 w 2846913"/>
              <a:gd name="connsiteY4" fmla="*/ 71263 h 1725832"/>
              <a:gd name="connsiteX5" fmla="*/ 0 w 2846913"/>
              <a:gd name="connsiteY5" fmla="*/ 234060 h 1725832"/>
              <a:gd name="connsiteX6" fmla="*/ 51676 w 2846913"/>
              <a:gd name="connsiteY6" fmla="*/ 1577845 h 1725832"/>
              <a:gd name="connsiteX0" fmla="*/ 51676 w 2832670"/>
              <a:gd name="connsiteY0" fmla="*/ 1577845 h 1725832"/>
              <a:gd name="connsiteX1" fmla="*/ 185802 w 2832670"/>
              <a:gd name="connsiteY1" fmla="*/ 1725832 h 1725832"/>
              <a:gd name="connsiteX2" fmla="*/ 2832670 w 2832670"/>
              <a:gd name="connsiteY2" fmla="*/ 1584027 h 1725832"/>
              <a:gd name="connsiteX3" fmla="*/ 2755323 w 2832670"/>
              <a:gd name="connsiteY3" fmla="*/ 0 h 1725832"/>
              <a:gd name="connsiteX4" fmla="*/ 172628 w 2832670"/>
              <a:gd name="connsiteY4" fmla="*/ 71263 h 1725832"/>
              <a:gd name="connsiteX5" fmla="*/ 0 w 2832670"/>
              <a:gd name="connsiteY5" fmla="*/ 234060 h 1725832"/>
              <a:gd name="connsiteX6" fmla="*/ 51676 w 2832670"/>
              <a:gd name="connsiteY6" fmla="*/ 1577845 h 1725832"/>
              <a:gd name="connsiteX0" fmla="*/ 51676 w 2832670"/>
              <a:gd name="connsiteY0" fmla="*/ 1577845 h 1704441"/>
              <a:gd name="connsiteX1" fmla="*/ 167997 w 2832670"/>
              <a:gd name="connsiteY1" fmla="*/ 1704441 h 1704441"/>
              <a:gd name="connsiteX2" fmla="*/ 2832670 w 2832670"/>
              <a:gd name="connsiteY2" fmla="*/ 1584027 h 1704441"/>
              <a:gd name="connsiteX3" fmla="*/ 2755323 w 2832670"/>
              <a:gd name="connsiteY3" fmla="*/ 0 h 1704441"/>
              <a:gd name="connsiteX4" fmla="*/ 172628 w 2832670"/>
              <a:gd name="connsiteY4" fmla="*/ 71263 h 1704441"/>
              <a:gd name="connsiteX5" fmla="*/ 0 w 2832670"/>
              <a:gd name="connsiteY5" fmla="*/ 234060 h 1704441"/>
              <a:gd name="connsiteX6" fmla="*/ 51676 w 2832670"/>
              <a:gd name="connsiteY6" fmla="*/ 1577845 h 1704441"/>
              <a:gd name="connsiteX0" fmla="*/ 73041 w 2832670"/>
              <a:gd name="connsiteY0" fmla="*/ 1545760 h 1704441"/>
              <a:gd name="connsiteX1" fmla="*/ 167997 w 2832670"/>
              <a:gd name="connsiteY1" fmla="*/ 1704441 h 1704441"/>
              <a:gd name="connsiteX2" fmla="*/ 2832670 w 2832670"/>
              <a:gd name="connsiteY2" fmla="*/ 1584027 h 1704441"/>
              <a:gd name="connsiteX3" fmla="*/ 2755323 w 2832670"/>
              <a:gd name="connsiteY3" fmla="*/ 0 h 1704441"/>
              <a:gd name="connsiteX4" fmla="*/ 172628 w 2832670"/>
              <a:gd name="connsiteY4" fmla="*/ 71263 h 1704441"/>
              <a:gd name="connsiteX5" fmla="*/ 0 w 2832670"/>
              <a:gd name="connsiteY5" fmla="*/ 234060 h 1704441"/>
              <a:gd name="connsiteX6" fmla="*/ 73041 w 2832670"/>
              <a:gd name="connsiteY6" fmla="*/ 1545760 h 1704441"/>
              <a:gd name="connsiteX0" fmla="*/ 73041 w 2832670"/>
              <a:gd name="connsiteY0" fmla="*/ 1620626 h 1704441"/>
              <a:gd name="connsiteX1" fmla="*/ 167997 w 2832670"/>
              <a:gd name="connsiteY1" fmla="*/ 1704441 h 1704441"/>
              <a:gd name="connsiteX2" fmla="*/ 2832670 w 2832670"/>
              <a:gd name="connsiteY2" fmla="*/ 1584027 h 1704441"/>
              <a:gd name="connsiteX3" fmla="*/ 2755323 w 2832670"/>
              <a:gd name="connsiteY3" fmla="*/ 0 h 1704441"/>
              <a:gd name="connsiteX4" fmla="*/ 172628 w 2832670"/>
              <a:gd name="connsiteY4" fmla="*/ 71263 h 1704441"/>
              <a:gd name="connsiteX5" fmla="*/ 0 w 2832670"/>
              <a:gd name="connsiteY5" fmla="*/ 234060 h 1704441"/>
              <a:gd name="connsiteX6" fmla="*/ 73041 w 2832670"/>
              <a:gd name="connsiteY6" fmla="*/ 1620626 h 1704441"/>
              <a:gd name="connsiteX0" fmla="*/ 73041 w 2832670"/>
              <a:gd name="connsiteY0" fmla="*/ 1620626 h 1704441"/>
              <a:gd name="connsiteX1" fmla="*/ 167997 w 2832670"/>
              <a:gd name="connsiteY1" fmla="*/ 1704441 h 1704441"/>
              <a:gd name="connsiteX2" fmla="*/ 2832670 w 2832670"/>
              <a:gd name="connsiteY2" fmla="*/ 1584027 h 1704441"/>
              <a:gd name="connsiteX3" fmla="*/ 2755323 w 2832670"/>
              <a:gd name="connsiteY3" fmla="*/ 0 h 1704441"/>
              <a:gd name="connsiteX4" fmla="*/ 172628 w 2832670"/>
              <a:gd name="connsiteY4" fmla="*/ 71263 h 1704441"/>
              <a:gd name="connsiteX5" fmla="*/ 0 w 2832670"/>
              <a:gd name="connsiteY5" fmla="*/ 226930 h 1704441"/>
              <a:gd name="connsiteX6" fmla="*/ 73041 w 2832670"/>
              <a:gd name="connsiteY6" fmla="*/ 1620626 h 1704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32670" h="1704441">
                <a:moveTo>
                  <a:pt x="73041" y="1620626"/>
                </a:moveTo>
                <a:lnTo>
                  <a:pt x="167997" y="1704441"/>
                </a:lnTo>
                <a:lnTo>
                  <a:pt x="2832670" y="1584027"/>
                </a:lnTo>
                <a:lnTo>
                  <a:pt x="2755323" y="0"/>
                </a:lnTo>
                <a:lnTo>
                  <a:pt x="172628" y="71263"/>
                </a:lnTo>
                <a:lnTo>
                  <a:pt x="0" y="226930"/>
                </a:lnTo>
                <a:cubicBezTo>
                  <a:pt x="845" y="396556"/>
                  <a:pt x="72196" y="1451000"/>
                  <a:pt x="73041" y="1620626"/>
                </a:cubicBezTo>
                <a:close/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zh-TW" altLang="en-US"/>
          </a:p>
        </p:txBody>
      </p:sp>
      <p:sp>
        <p:nvSpPr>
          <p:cNvPr id="11" name="手繪多邊形 33">
            <a:extLst>
              <a:ext uri="{FF2B5EF4-FFF2-40B4-BE49-F238E27FC236}">
                <a16:creationId xmlns:a16="http://schemas.microsoft.com/office/drawing/2014/main" xmlns="" id="{45223F51-DE89-1DC6-3A51-2FC22A99B80C}"/>
              </a:ext>
            </a:extLst>
          </p:cNvPr>
          <p:cNvSpPr>
            <a:spLocks/>
          </p:cNvSpPr>
          <p:nvPr/>
        </p:nvSpPr>
        <p:spPr bwMode="auto">
          <a:xfrm>
            <a:off x="2747227" y="1414775"/>
            <a:ext cx="2830405" cy="1701034"/>
          </a:xfrm>
          <a:custGeom>
            <a:avLst/>
            <a:gdLst>
              <a:gd name="T0" fmla="*/ 2531 w 1712694"/>
              <a:gd name="T1" fmla="*/ 1181363 h 1361623"/>
              <a:gd name="T2" fmla="*/ 153558 w 1712694"/>
              <a:gd name="T3" fmla="*/ 1344783 h 1361623"/>
              <a:gd name="T4" fmla="*/ 1710438 w 1712694"/>
              <a:gd name="T5" fmla="*/ 1356579 h 1361623"/>
              <a:gd name="T6" fmla="*/ 904974 w 1712694"/>
              <a:gd name="T7" fmla="*/ 0 h 1361623"/>
              <a:gd name="T8" fmla="*/ 91677 w 1712694"/>
              <a:gd name="T9" fmla="*/ 501575 h 1361623"/>
              <a:gd name="T10" fmla="*/ 0 w 1712694"/>
              <a:gd name="T11" fmla="*/ 674371 h 1361623"/>
              <a:gd name="T12" fmla="*/ 2531 w 1712694"/>
              <a:gd name="T13" fmla="*/ 1181363 h 136162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connsiteX0" fmla="*/ 2534 w 1905156"/>
              <a:gd name="connsiteY0" fmla="*/ 1309867 h 1485734"/>
              <a:gd name="connsiteX1" fmla="*/ 153761 w 1905156"/>
              <a:gd name="connsiteY1" fmla="*/ 1473895 h 1485734"/>
              <a:gd name="connsiteX2" fmla="*/ 1712694 w 1905156"/>
              <a:gd name="connsiteY2" fmla="*/ 1485734 h 1485734"/>
              <a:gd name="connsiteX3" fmla="*/ 1905156 w 1905156"/>
              <a:gd name="connsiteY3" fmla="*/ 0 h 1485734"/>
              <a:gd name="connsiteX4" fmla="*/ 91798 w 1905156"/>
              <a:gd name="connsiteY4" fmla="*/ 627551 h 1485734"/>
              <a:gd name="connsiteX5" fmla="*/ 0 w 1905156"/>
              <a:gd name="connsiteY5" fmla="*/ 800989 h 1485734"/>
              <a:gd name="connsiteX6" fmla="*/ 2534 w 1905156"/>
              <a:gd name="connsiteY6" fmla="*/ 1309867 h 1485734"/>
              <a:gd name="connsiteX0" fmla="*/ 2534 w 1905156"/>
              <a:gd name="connsiteY0" fmla="*/ 1309867 h 1485734"/>
              <a:gd name="connsiteX1" fmla="*/ 153761 w 1905156"/>
              <a:gd name="connsiteY1" fmla="*/ 1473895 h 1485734"/>
              <a:gd name="connsiteX2" fmla="*/ 1712694 w 1905156"/>
              <a:gd name="connsiteY2" fmla="*/ 1485734 h 1485734"/>
              <a:gd name="connsiteX3" fmla="*/ 1905156 w 1905156"/>
              <a:gd name="connsiteY3" fmla="*/ 0 h 1485734"/>
              <a:gd name="connsiteX4" fmla="*/ 110028 w 1905156"/>
              <a:gd name="connsiteY4" fmla="*/ 43499 h 1485734"/>
              <a:gd name="connsiteX5" fmla="*/ 0 w 1905156"/>
              <a:gd name="connsiteY5" fmla="*/ 800989 h 1485734"/>
              <a:gd name="connsiteX6" fmla="*/ 2534 w 1905156"/>
              <a:gd name="connsiteY6" fmla="*/ 1309867 h 1485734"/>
              <a:gd name="connsiteX0" fmla="*/ 20764 w 1923386"/>
              <a:gd name="connsiteY0" fmla="*/ 1309867 h 1485734"/>
              <a:gd name="connsiteX1" fmla="*/ 171991 w 1923386"/>
              <a:gd name="connsiteY1" fmla="*/ 1473895 h 1485734"/>
              <a:gd name="connsiteX2" fmla="*/ 1730924 w 1923386"/>
              <a:gd name="connsiteY2" fmla="*/ 1485734 h 1485734"/>
              <a:gd name="connsiteX3" fmla="*/ 1923386 w 1923386"/>
              <a:gd name="connsiteY3" fmla="*/ 0 h 1485734"/>
              <a:gd name="connsiteX4" fmla="*/ 128258 w 1923386"/>
              <a:gd name="connsiteY4" fmla="*/ 43499 h 1485734"/>
              <a:gd name="connsiteX5" fmla="*/ 0 w 1923386"/>
              <a:gd name="connsiteY5" fmla="*/ 195035 h 1485734"/>
              <a:gd name="connsiteX6" fmla="*/ 20764 w 1923386"/>
              <a:gd name="connsiteY6" fmla="*/ 1309867 h 1485734"/>
              <a:gd name="connsiteX0" fmla="*/ 57223 w 1923386"/>
              <a:gd name="connsiteY0" fmla="*/ 1339071 h 1485734"/>
              <a:gd name="connsiteX1" fmla="*/ 171991 w 1923386"/>
              <a:gd name="connsiteY1" fmla="*/ 1473895 h 1485734"/>
              <a:gd name="connsiteX2" fmla="*/ 1730924 w 1923386"/>
              <a:gd name="connsiteY2" fmla="*/ 1485734 h 1485734"/>
              <a:gd name="connsiteX3" fmla="*/ 1923386 w 1923386"/>
              <a:gd name="connsiteY3" fmla="*/ 0 h 1485734"/>
              <a:gd name="connsiteX4" fmla="*/ 128258 w 1923386"/>
              <a:gd name="connsiteY4" fmla="*/ 43499 h 1485734"/>
              <a:gd name="connsiteX5" fmla="*/ 0 w 1923386"/>
              <a:gd name="connsiteY5" fmla="*/ 195035 h 1485734"/>
              <a:gd name="connsiteX6" fmla="*/ 57223 w 1923386"/>
              <a:gd name="connsiteY6" fmla="*/ 1339071 h 1485734"/>
              <a:gd name="connsiteX0" fmla="*/ 57223 w 1923386"/>
              <a:gd name="connsiteY0" fmla="*/ 1339071 h 1485734"/>
              <a:gd name="connsiteX1" fmla="*/ 237618 w 1923386"/>
              <a:gd name="connsiteY1" fmla="*/ 1477546 h 1485734"/>
              <a:gd name="connsiteX2" fmla="*/ 1730924 w 1923386"/>
              <a:gd name="connsiteY2" fmla="*/ 1485734 h 1485734"/>
              <a:gd name="connsiteX3" fmla="*/ 1923386 w 1923386"/>
              <a:gd name="connsiteY3" fmla="*/ 0 h 1485734"/>
              <a:gd name="connsiteX4" fmla="*/ 128258 w 1923386"/>
              <a:gd name="connsiteY4" fmla="*/ 43499 h 1485734"/>
              <a:gd name="connsiteX5" fmla="*/ 0 w 1923386"/>
              <a:gd name="connsiteY5" fmla="*/ 195035 h 1485734"/>
              <a:gd name="connsiteX6" fmla="*/ 57223 w 1923386"/>
              <a:gd name="connsiteY6" fmla="*/ 1339071 h 1485734"/>
              <a:gd name="connsiteX0" fmla="*/ 57223 w 1923386"/>
              <a:gd name="connsiteY0" fmla="*/ 1339071 h 1485734"/>
              <a:gd name="connsiteX1" fmla="*/ 237618 w 1923386"/>
              <a:gd name="connsiteY1" fmla="*/ 1477546 h 1485734"/>
              <a:gd name="connsiteX2" fmla="*/ 1730924 w 1923386"/>
              <a:gd name="connsiteY2" fmla="*/ 1485734 h 1485734"/>
              <a:gd name="connsiteX3" fmla="*/ 1923386 w 1923386"/>
              <a:gd name="connsiteY3" fmla="*/ 0 h 1485734"/>
              <a:gd name="connsiteX4" fmla="*/ 128258 w 1923386"/>
              <a:gd name="connsiteY4" fmla="*/ 43499 h 1485734"/>
              <a:gd name="connsiteX5" fmla="*/ 0 w 1923386"/>
              <a:gd name="connsiteY5" fmla="*/ 184084 h 1485734"/>
              <a:gd name="connsiteX6" fmla="*/ 57223 w 1923386"/>
              <a:gd name="connsiteY6" fmla="*/ 1339071 h 1485734"/>
              <a:gd name="connsiteX0" fmla="*/ 57223 w 1923386"/>
              <a:gd name="connsiteY0" fmla="*/ 1339071 h 1477546"/>
              <a:gd name="connsiteX1" fmla="*/ 237618 w 1923386"/>
              <a:gd name="connsiteY1" fmla="*/ 1477546 h 1477546"/>
              <a:gd name="connsiteX2" fmla="*/ 1515813 w 1923386"/>
              <a:gd name="connsiteY2" fmla="*/ 1409077 h 1477546"/>
              <a:gd name="connsiteX3" fmla="*/ 1923386 w 1923386"/>
              <a:gd name="connsiteY3" fmla="*/ 0 h 1477546"/>
              <a:gd name="connsiteX4" fmla="*/ 128258 w 1923386"/>
              <a:gd name="connsiteY4" fmla="*/ 43499 h 1477546"/>
              <a:gd name="connsiteX5" fmla="*/ 0 w 1923386"/>
              <a:gd name="connsiteY5" fmla="*/ 184084 h 1477546"/>
              <a:gd name="connsiteX6" fmla="*/ 57223 w 1923386"/>
              <a:gd name="connsiteY6" fmla="*/ 1339071 h 1477546"/>
              <a:gd name="connsiteX0" fmla="*/ 57223 w 1923386"/>
              <a:gd name="connsiteY0" fmla="*/ 1339071 h 1459293"/>
              <a:gd name="connsiteX1" fmla="*/ 241264 w 1923386"/>
              <a:gd name="connsiteY1" fmla="*/ 1459293 h 1459293"/>
              <a:gd name="connsiteX2" fmla="*/ 1515813 w 1923386"/>
              <a:gd name="connsiteY2" fmla="*/ 1409077 h 1459293"/>
              <a:gd name="connsiteX3" fmla="*/ 1923386 w 1923386"/>
              <a:gd name="connsiteY3" fmla="*/ 0 h 1459293"/>
              <a:gd name="connsiteX4" fmla="*/ 128258 w 1923386"/>
              <a:gd name="connsiteY4" fmla="*/ 43499 h 1459293"/>
              <a:gd name="connsiteX5" fmla="*/ 0 w 1923386"/>
              <a:gd name="connsiteY5" fmla="*/ 184084 h 1459293"/>
              <a:gd name="connsiteX6" fmla="*/ 57223 w 1923386"/>
              <a:gd name="connsiteY6" fmla="*/ 1339071 h 1459293"/>
              <a:gd name="connsiteX0" fmla="*/ 57223 w 1923386"/>
              <a:gd name="connsiteY0" fmla="*/ 1339071 h 1459293"/>
              <a:gd name="connsiteX1" fmla="*/ 241264 w 1923386"/>
              <a:gd name="connsiteY1" fmla="*/ 1459293 h 1459293"/>
              <a:gd name="connsiteX2" fmla="*/ 1515813 w 1923386"/>
              <a:gd name="connsiteY2" fmla="*/ 1409077 h 1459293"/>
              <a:gd name="connsiteX3" fmla="*/ 1923386 w 1923386"/>
              <a:gd name="connsiteY3" fmla="*/ 0 h 1459293"/>
              <a:gd name="connsiteX4" fmla="*/ 128258 w 1923386"/>
              <a:gd name="connsiteY4" fmla="*/ 43499 h 1459293"/>
              <a:gd name="connsiteX5" fmla="*/ 0 w 1923386"/>
              <a:gd name="connsiteY5" fmla="*/ 23050 h 1459293"/>
              <a:gd name="connsiteX6" fmla="*/ 57223 w 1923386"/>
              <a:gd name="connsiteY6" fmla="*/ 1339071 h 1459293"/>
              <a:gd name="connsiteX0" fmla="*/ 57223 w 1923386"/>
              <a:gd name="connsiteY0" fmla="*/ 1478818 h 1599040"/>
              <a:gd name="connsiteX1" fmla="*/ 241264 w 1923386"/>
              <a:gd name="connsiteY1" fmla="*/ 1599040 h 1599040"/>
              <a:gd name="connsiteX2" fmla="*/ 1515813 w 1923386"/>
              <a:gd name="connsiteY2" fmla="*/ 1548824 h 1599040"/>
              <a:gd name="connsiteX3" fmla="*/ 1923386 w 1923386"/>
              <a:gd name="connsiteY3" fmla="*/ 139747 h 1599040"/>
              <a:gd name="connsiteX4" fmla="*/ 172628 w 1923386"/>
              <a:gd name="connsiteY4" fmla="*/ 0 h 1599040"/>
              <a:gd name="connsiteX5" fmla="*/ 0 w 1923386"/>
              <a:gd name="connsiteY5" fmla="*/ 162797 h 1599040"/>
              <a:gd name="connsiteX6" fmla="*/ 57223 w 1923386"/>
              <a:gd name="connsiteY6" fmla="*/ 1478818 h 1599040"/>
              <a:gd name="connsiteX0" fmla="*/ 57223 w 2755323"/>
              <a:gd name="connsiteY0" fmla="*/ 1550081 h 1670303"/>
              <a:gd name="connsiteX1" fmla="*/ 241264 w 2755323"/>
              <a:gd name="connsiteY1" fmla="*/ 1670303 h 1670303"/>
              <a:gd name="connsiteX2" fmla="*/ 1515813 w 2755323"/>
              <a:gd name="connsiteY2" fmla="*/ 1620087 h 1670303"/>
              <a:gd name="connsiteX3" fmla="*/ 2755323 w 2755323"/>
              <a:gd name="connsiteY3" fmla="*/ 0 h 1670303"/>
              <a:gd name="connsiteX4" fmla="*/ 172628 w 2755323"/>
              <a:gd name="connsiteY4" fmla="*/ 71263 h 1670303"/>
              <a:gd name="connsiteX5" fmla="*/ 0 w 2755323"/>
              <a:gd name="connsiteY5" fmla="*/ 234060 h 1670303"/>
              <a:gd name="connsiteX6" fmla="*/ 57223 w 2755323"/>
              <a:gd name="connsiteY6" fmla="*/ 1550081 h 1670303"/>
              <a:gd name="connsiteX0" fmla="*/ 57223 w 2846913"/>
              <a:gd name="connsiteY0" fmla="*/ 1550081 h 1670303"/>
              <a:gd name="connsiteX1" fmla="*/ 241264 w 2846913"/>
              <a:gd name="connsiteY1" fmla="*/ 1670303 h 1670303"/>
              <a:gd name="connsiteX2" fmla="*/ 2846913 w 2846913"/>
              <a:gd name="connsiteY2" fmla="*/ 1608981 h 1670303"/>
              <a:gd name="connsiteX3" fmla="*/ 2755323 w 2846913"/>
              <a:gd name="connsiteY3" fmla="*/ 0 h 1670303"/>
              <a:gd name="connsiteX4" fmla="*/ 172628 w 2846913"/>
              <a:gd name="connsiteY4" fmla="*/ 71263 h 1670303"/>
              <a:gd name="connsiteX5" fmla="*/ 0 w 2846913"/>
              <a:gd name="connsiteY5" fmla="*/ 234060 h 1670303"/>
              <a:gd name="connsiteX6" fmla="*/ 57223 w 2846913"/>
              <a:gd name="connsiteY6" fmla="*/ 1550081 h 1670303"/>
              <a:gd name="connsiteX0" fmla="*/ 57223 w 2846913"/>
              <a:gd name="connsiteY0" fmla="*/ 1550081 h 1725832"/>
              <a:gd name="connsiteX1" fmla="*/ 185802 w 2846913"/>
              <a:gd name="connsiteY1" fmla="*/ 1725832 h 1725832"/>
              <a:gd name="connsiteX2" fmla="*/ 2846913 w 2846913"/>
              <a:gd name="connsiteY2" fmla="*/ 1608981 h 1725832"/>
              <a:gd name="connsiteX3" fmla="*/ 2755323 w 2846913"/>
              <a:gd name="connsiteY3" fmla="*/ 0 h 1725832"/>
              <a:gd name="connsiteX4" fmla="*/ 172628 w 2846913"/>
              <a:gd name="connsiteY4" fmla="*/ 71263 h 1725832"/>
              <a:gd name="connsiteX5" fmla="*/ 0 w 2846913"/>
              <a:gd name="connsiteY5" fmla="*/ 234060 h 1725832"/>
              <a:gd name="connsiteX6" fmla="*/ 57223 w 2846913"/>
              <a:gd name="connsiteY6" fmla="*/ 1550081 h 1725832"/>
              <a:gd name="connsiteX0" fmla="*/ 51676 w 2846913"/>
              <a:gd name="connsiteY0" fmla="*/ 1577845 h 1725832"/>
              <a:gd name="connsiteX1" fmla="*/ 185802 w 2846913"/>
              <a:gd name="connsiteY1" fmla="*/ 1725832 h 1725832"/>
              <a:gd name="connsiteX2" fmla="*/ 2846913 w 2846913"/>
              <a:gd name="connsiteY2" fmla="*/ 1608981 h 1725832"/>
              <a:gd name="connsiteX3" fmla="*/ 2755323 w 2846913"/>
              <a:gd name="connsiteY3" fmla="*/ 0 h 1725832"/>
              <a:gd name="connsiteX4" fmla="*/ 172628 w 2846913"/>
              <a:gd name="connsiteY4" fmla="*/ 71263 h 1725832"/>
              <a:gd name="connsiteX5" fmla="*/ 0 w 2846913"/>
              <a:gd name="connsiteY5" fmla="*/ 234060 h 1725832"/>
              <a:gd name="connsiteX6" fmla="*/ 51676 w 2846913"/>
              <a:gd name="connsiteY6" fmla="*/ 1577845 h 1725832"/>
              <a:gd name="connsiteX0" fmla="*/ 51676 w 2832670"/>
              <a:gd name="connsiteY0" fmla="*/ 1577845 h 1725832"/>
              <a:gd name="connsiteX1" fmla="*/ 185802 w 2832670"/>
              <a:gd name="connsiteY1" fmla="*/ 1725832 h 1725832"/>
              <a:gd name="connsiteX2" fmla="*/ 2832670 w 2832670"/>
              <a:gd name="connsiteY2" fmla="*/ 1584027 h 1725832"/>
              <a:gd name="connsiteX3" fmla="*/ 2755323 w 2832670"/>
              <a:gd name="connsiteY3" fmla="*/ 0 h 1725832"/>
              <a:gd name="connsiteX4" fmla="*/ 172628 w 2832670"/>
              <a:gd name="connsiteY4" fmla="*/ 71263 h 1725832"/>
              <a:gd name="connsiteX5" fmla="*/ 0 w 2832670"/>
              <a:gd name="connsiteY5" fmla="*/ 234060 h 1725832"/>
              <a:gd name="connsiteX6" fmla="*/ 51676 w 2832670"/>
              <a:gd name="connsiteY6" fmla="*/ 1577845 h 1725832"/>
              <a:gd name="connsiteX0" fmla="*/ 51676 w 2832670"/>
              <a:gd name="connsiteY0" fmla="*/ 1577845 h 1704441"/>
              <a:gd name="connsiteX1" fmla="*/ 167997 w 2832670"/>
              <a:gd name="connsiteY1" fmla="*/ 1704441 h 1704441"/>
              <a:gd name="connsiteX2" fmla="*/ 2832670 w 2832670"/>
              <a:gd name="connsiteY2" fmla="*/ 1584027 h 1704441"/>
              <a:gd name="connsiteX3" fmla="*/ 2755323 w 2832670"/>
              <a:gd name="connsiteY3" fmla="*/ 0 h 1704441"/>
              <a:gd name="connsiteX4" fmla="*/ 172628 w 2832670"/>
              <a:gd name="connsiteY4" fmla="*/ 71263 h 1704441"/>
              <a:gd name="connsiteX5" fmla="*/ 0 w 2832670"/>
              <a:gd name="connsiteY5" fmla="*/ 234060 h 1704441"/>
              <a:gd name="connsiteX6" fmla="*/ 51676 w 2832670"/>
              <a:gd name="connsiteY6" fmla="*/ 1577845 h 1704441"/>
              <a:gd name="connsiteX0" fmla="*/ 73041 w 2832670"/>
              <a:gd name="connsiteY0" fmla="*/ 1545760 h 1704441"/>
              <a:gd name="connsiteX1" fmla="*/ 167997 w 2832670"/>
              <a:gd name="connsiteY1" fmla="*/ 1704441 h 1704441"/>
              <a:gd name="connsiteX2" fmla="*/ 2832670 w 2832670"/>
              <a:gd name="connsiteY2" fmla="*/ 1584027 h 1704441"/>
              <a:gd name="connsiteX3" fmla="*/ 2755323 w 2832670"/>
              <a:gd name="connsiteY3" fmla="*/ 0 h 1704441"/>
              <a:gd name="connsiteX4" fmla="*/ 172628 w 2832670"/>
              <a:gd name="connsiteY4" fmla="*/ 71263 h 1704441"/>
              <a:gd name="connsiteX5" fmla="*/ 0 w 2832670"/>
              <a:gd name="connsiteY5" fmla="*/ 234060 h 1704441"/>
              <a:gd name="connsiteX6" fmla="*/ 73041 w 2832670"/>
              <a:gd name="connsiteY6" fmla="*/ 1545760 h 1704441"/>
              <a:gd name="connsiteX0" fmla="*/ 73041 w 2832670"/>
              <a:gd name="connsiteY0" fmla="*/ 1620626 h 1704441"/>
              <a:gd name="connsiteX1" fmla="*/ 167997 w 2832670"/>
              <a:gd name="connsiteY1" fmla="*/ 1704441 h 1704441"/>
              <a:gd name="connsiteX2" fmla="*/ 2832670 w 2832670"/>
              <a:gd name="connsiteY2" fmla="*/ 1584027 h 1704441"/>
              <a:gd name="connsiteX3" fmla="*/ 2755323 w 2832670"/>
              <a:gd name="connsiteY3" fmla="*/ 0 h 1704441"/>
              <a:gd name="connsiteX4" fmla="*/ 172628 w 2832670"/>
              <a:gd name="connsiteY4" fmla="*/ 71263 h 1704441"/>
              <a:gd name="connsiteX5" fmla="*/ 0 w 2832670"/>
              <a:gd name="connsiteY5" fmla="*/ 234060 h 1704441"/>
              <a:gd name="connsiteX6" fmla="*/ 73041 w 2832670"/>
              <a:gd name="connsiteY6" fmla="*/ 1620626 h 1704441"/>
              <a:gd name="connsiteX0" fmla="*/ 73041 w 2832670"/>
              <a:gd name="connsiteY0" fmla="*/ 1620626 h 1704441"/>
              <a:gd name="connsiteX1" fmla="*/ 167997 w 2832670"/>
              <a:gd name="connsiteY1" fmla="*/ 1704441 h 1704441"/>
              <a:gd name="connsiteX2" fmla="*/ 2832670 w 2832670"/>
              <a:gd name="connsiteY2" fmla="*/ 1584027 h 1704441"/>
              <a:gd name="connsiteX3" fmla="*/ 2755323 w 2832670"/>
              <a:gd name="connsiteY3" fmla="*/ 0 h 1704441"/>
              <a:gd name="connsiteX4" fmla="*/ 172628 w 2832670"/>
              <a:gd name="connsiteY4" fmla="*/ 71263 h 1704441"/>
              <a:gd name="connsiteX5" fmla="*/ 0 w 2832670"/>
              <a:gd name="connsiteY5" fmla="*/ 226930 h 1704441"/>
              <a:gd name="connsiteX6" fmla="*/ 73041 w 2832670"/>
              <a:gd name="connsiteY6" fmla="*/ 1620626 h 1704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32670" h="1704441">
                <a:moveTo>
                  <a:pt x="73041" y="1620626"/>
                </a:moveTo>
                <a:lnTo>
                  <a:pt x="167997" y="1704441"/>
                </a:lnTo>
                <a:lnTo>
                  <a:pt x="2832670" y="1584027"/>
                </a:lnTo>
                <a:lnTo>
                  <a:pt x="2755323" y="0"/>
                </a:lnTo>
                <a:lnTo>
                  <a:pt x="172628" y="71263"/>
                </a:lnTo>
                <a:lnTo>
                  <a:pt x="0" y="226930"/>
                </a:lnTo>
                <a:cubicBezTo>
                  <a:pt x="845" y="396556"/>
                  <a:pt x="72196" y="1451000"/>
                  <a:pt x="73041" y="1620626"/>
                </a:cubicBezTo>
                <a:close/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32968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0F13D8A9-2375-77A3-4CD8-4DFCEAB734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911"/>
            <a:ext cx="9144000" cy="6462177"/>
          </a:xfrm>
          <a:prstGeom prst="rect">
            <a:avLst/>
          </a:prstGeom>
        </p:spPr>
      </p:pic>
      <p:cxnSp>
        <p:nvCxnSpPr>
          <p:cNvPr id="5" name="直線接點 4"/>
          <p:cNvCxnSpPr/>
          <p:nvPr/>
        </p:nvCxnSpPr>
        <p:spPr>
          <a:xfrm>
            <a:off x="2412261" y="460504"/>
            <a:ext cx="6264000" cy="15875"/>
          </a:xfrm>
          <a:prstGeom prst="line">
            <a:avLst/>
          </a:prstGeom>
          <a:ln>
            <a:solidFill>
              <a:srgbClr val="D1C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群組 20"/>
          <p:cNvGrpSpPr/>
          <p:nvPr/>
        </p:nvGrpSpPr>
        <p:grpSpPr>
          <a:xfrm>
            <a:off x="325498" y="157447"/>
            <a:ext cx="4560538" cy="605686"/>
            <a:chOff x="325498" y="157447"/>
            <a:chExt cx="2088002" cy="605686"/>
          </a:xfrm>
        </p:grpSpPr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500" y="166683"/>
              <a:ext cx="2088000" cy="589733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7" name="圓角矩形 16"/>
            <p:cNvSpPr/>
            <p:nvPr/>
          </p:nvSpPr>
          <p:spPr>
            <a:xfrm>
              <a:off x="325498" y="157447"/>
              <a:ext cx="2086763" cy="605686"/>
            </a:xfrm>
            <a:prstGeom prst="roundRect">
              <a:avLst/>
            </a:prstGeom>
            <a:noFill/>
            <a:ln w="76200">
              <a:solidFill>
                <a:srgbClr val="CEC9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5" name="頁尾版面配置區 14"/>
          <p:cNvSpPr>
            <a:spLocks noGrp="1"/>
          </p:cNvSpPr>
          <p:nvPr>
            <p:ph type="ftr" sz="quarter" idx="11"/>
          </p:nvPr>
        </p:nvSpPr>
        <p:spPr>
          <a:xfrm>
            <a:off x="7087151" y="202535"/>
            <a:ext cx="1893455" cy="273844"/>
          </a:xfrm>
        </p:spPr>
        <p:txBody>
          <a:bodyPr/>
          <a:lstStyle/>
          <a:p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大同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區</a:t>
            </a:r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玉泉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段都更案</a:t>
            </a:r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7600950" y="6584156"/>
            <a:ext cx="1543050" cy="273844"/>
          </a:xfrm>
        </p:spPr>
        <p:txBody>
          <a:bodyPr/>
          <a:lstStyle/>
          <a:p>
            <a:fld id="{F47CEAE1-C982-4D7B-9E1A-CEEB45A21EB1}" type="slidenum">
              <a:rPr lang="zh-TW" altLang="en-US" smtClean="0"/>
              <a:pPr/>
              <a:t>26</a:t>
            </a:fld>
            <a:endParaRPr lang="zh-TW" altLang="en-US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285749" y="230900"/>
            <a:ext cx="6010275" cy="466271"/>
          </a:xfrm>
          <a:prstGeom prst="rect">
            <a:avLst/>
          </a:prstGeom>
          <a:noFill/>
        </p:spPr>
        <p:txBody>
          <a:bodyPr wrap="square" lIns="96001" tIns="48001" rIns="96001" bIns="48001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1pPr>
            <a:lvl2pPr marL="639763" indent="-182563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1279525" indent="-365125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919288" indent="-547688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2559050" indent="-73025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 marL="376669" indent="-376669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defRPr/>
            </a:pPr>
            <a:r>
              <a:rPr kumimoji="0" lang="zh-CN" altLang="en-US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二、平面規劃設計</a:t>
            </a:r>
            <a:r>
              <a:rPr kumimoji="0" lang="en-US" altLang="zh-CN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kumimoji="0" lang="zh-CN" altLang="en-US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規劃面積簡表</a:t>
            </a:r>
            <a:endParaRPr kumimoji="0" lang="zh-TW" altLang="en-US" sz="24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816919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694F695C-4C03-66AF-361C-428C5D78A5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9031" y="0"/>
            <a:ext cx="9702061" cy="6857999"/>
          </a:xfrm>
          <a:prstGeom prst="rect">
            <a:avLst/>
          </a:prstGeom>
        </p:spPr>
      </p:pic>
      <p:grpSp>
        <p:nvGrpSpPr>
          <p:cNvPr id="16" name="群組 15">
            <a:extLst>
              <a:ext uri="{FF2B5EF4-FFF2-40B4-BE49-F238E27FC236}">
                <a16:creationId xmlns:a16="http://schemas.microsoft.com/office/drawing/2014/main" xmlns="" id="{EE7C4469-CE60-0722-946A-6B3A6CBB01B0}"/>
              </a:ext>
            </a:extLst>
          </p:cNvPr>
          <p:cNvGrpSpPr/>
          <p:nvPr/>
        </p:nvGrpSpPr>
        <p:grpSpPr>
          <a:xfrm>
            <a:off x="82900" y="87314"/>
            <a:ext cx="6035615" cy="402031"/>
            <a:chOff x="82900" y="87314"/>
            <a:chExt cx="6035615" cy="402031"/>
          </a:xfrm>
        </p:grpSpPr>
        <p:grpSp>
          <p:nvGrpSpPr>
            <p:cNvPr id="17" name="群組 16">
              <a:extLst>
                <a:ext uri="{FF2B5EF4-FFF2-40B4-BE49-F238E27FC236}">
                  <a16:creationId xmlns:a16="http://schemas.microsoft.com/office/drawing/2014/main" xmlns="" id="{AA5452E3-BC57-DD39-5EB1-C396B2AA815A}"/>
                </a:ext>
              </a:extLst>
            </p:cNvPr>
            <p:cNvGrpSpPr/>
            <p:nvPr/>
          </p:nvGrpSpPr>
          <p:grpSpPr>
            <a:xfrm>
              <a:off x="82900" y="87314"/>
              <a:ext cx="3187350" cy="392112"/>
              <a:chOff x="325498" y="157447"/>
              <a:chExt cx="2088002" cy="605686"/>
            </a:xfrm>
          </p:grpSpPr>
          <p:pic>
            <p:nvPicPr>
              <p:cNvPr id="19" name="圖片 18">
                <a:extLst>
                  <a:ext uri="{FF2B5EF4-FFF2-40B4-BE49-F238E27FC236}">
                    <a16:creationId xmlns:a16="http://schemas.microsoft.com/office/drawing/2014/main" xmlns="" id="{CA6A5871-D556-D8C0-BB58-E22991A4E4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500" y="166683"/>
                <a:ext cx="2088000" cy="589733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20" name="圓角矩形 53">
                <a:extLst>
                  <a:ext uri="{FF2B5EF4-FFF2-40B4-BE49-F238E27FC236}">
                    <a16:creationId xmlns:a16="http://schemas.microsoft.com/office/drawing/2014/main" xmlns="" id="{A034E1B9-8385-F3C1-6DC6-8185948F5B7A}"/>
                  </a:ext>
                </a:extLst>
              </p:cNvPr>
              <p:cNvSpPr/>
              <p:nvPr/>
            </p:nvSpPr>
            <p:spPr>
              <a:xfrm>
                <a:off x="325498" y="157447"/>
                <a:ext cx="2086763" cy="605686"/>
              </a:xfrm>
              <a:prstGeom prst="roundRect">
                <a:avLst/>
              </a:prstGeom>
              <a:noFill/>
              <a:ln w="76200">
                <a:solidFill>
                  <a:srgbClr val="CEC9C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400"/>
              </a:p>
            </p:txBody>
          </p:sp>
        </p:grpSp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xmlns="" id="{8B03514C-44E6-1769-7708-EAA0749170C4}"/>
                </a:ext>
              </a:extLst>
            </p:cNvPr>
            <p:cNvSpPr txBox="1"/>
            <p:nvPr/>
          </p:nvSpPr>
          <p:spPr>
            <a:xfrm>
              <a:off x="108240" y="115407"/>
              <a:ext cx="6010275" cy="373938"/>
            </a:xfrm>
            <a:prstGeom prst="rect">
              <a:avLst/>
            </a:prstGeom>
            <a:noFill/>
          </p:spPr>
          <p:txBody>
            <a:bodyPr wrap="square" lIns="96001" tIns="48001" rIns="96001" bIns="48001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1pPr>
              <a:lvl2pPr marL="639763" indent="-182563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2pPr>
              <a:lvl3pPr marL="1279525" indent="-365125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3pPr>
              <a:lvl4pPr marL="1919288" indent="-547688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4pPr>
              <a:lvl5pPr marL="2559050" indent="-73025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9pPr>
            </a:lstStyle>
            <a:p>
              <a:pPr marL="376669" indent="-376669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chemeClr val="accent2">
                    <a:lumMod val="50000"/>
                  </a:schemeClr>
                </a:buClr>
                <a:defRPr/>
              </a:pPr>
              <a:r>
                <a:rPr kumimoji="0" lang="zh-CN" alt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二、平面規劃設計 </a:t>
              </a:r>
              <a:r>
                <a:rPr kumimoji="0" lang="en-US" altLang="zh-CN" b="1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/ </a:t>
              </a:r>
              <a:r>
                <a:rPr kumimoji="0" lang="en-US" altLang="zh-CN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1F</a:t>
              </a:r>
              <a:r>
                <a:rPr kumimoji="0" lang="zh-CN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平面圖</a:t>
              </a:r>
            </a:p>
          </p:txBody>
        </p:sp>
      </p:grpSp>
      <p:cxnSp>
        <p:nvCxnSpPr>
          <p:cNvPr id="33" name="直線接點 32">
            <a:extLst>
              <a:ext uri="{FF2B5EF4-FFF2-40B4-BE49-F238E27FC236}">
                <a16:creationId xmlns:a16="http://schemas.microsoft.com/office/drawing/2014/main" xmlns="" id="{DC513159-47BD-9F59-A46B-9A99224BCD2B}"/>
              </a:ext>
            </a:extLst>
          </p:cNvPr>
          <p:cNvCxnSpPr/>
          <p:nvPr/>
        </p:nvCxnSpPr>
        <p:spPr>
          <a:xfrm>
            <a:off x="2412261" y="477922"/>
            <a:ext cx="6264000" cy="15875"/>
          </a:xfrm>
          <a:prstGeom prst="line">
            <a:avLst/>
          </a:prstGeom>
          <a:ln>
            <a:solidFill>
              <a:srgbClr val="D1C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頁尾版面配置區 14">
            <a:extLst>
              <a:ext uri="{FF2B5EF4-FFF2-40B4-BE49-F238E27FC236}">
                <a16:creationId xmlns:a16="http://schemas.microsoft.com/office/drawing/2014/main" xmlns="" id="{3B408ADE-4389-BD65-2F62-348873E97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87151" y="219953"/>
            <a:ext cx="1893455" cy="273844"/>
          </a:xfrm>
        </p:spPr>
        <p:txBody>
          <a:bodyPr/>
          <a:lstStyle/>
          <a:p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大同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區</a:t>
            </a:r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玉泉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段都更案   </a:t>
            </a:r>
          </a:p>
        </p:txBody>
      </p:sp>
      <p:sp>
        <p:nvSpPr>
          <p:cNvPr id="10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7600950" y="6584156"/>
            <a:ext cx="1543050" cy="273844"/>
          </a:xfrm>
        </p:spPr>
        <p:txBody>
          <a:bodyPr/>
          <a:lstStyle/>
          <a:p>
            <a:fld id="{F47CEAE1-C982-4D7B-9E1A-CEEB45A21EB1}" type="slidenum">
              <a:rPr lang="zh-TW" altLang="en-US" smtClean="0"/>
              <a:pPr/>
              <a:t>2</a:t>
            </a:fld>
            <a:r>
              <a:rPr lang="en-US" altLang="zh-TW" dirty="0" smtClean="0"/>
              <a:t>7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178945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1F">
            <a:extLst>
              <a:ext uri="{FF2B5EF4-FFF2-40B4-BE49-F238E27FC236}">
                <a16:creationId xmlns:a16="http://schemas.microsoft.com/office/drawing/2014/main" xmlns="" id="{694F695C-4C03-66AF-361C-428C5D78A5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400" y="0"/>
            <a:ext cx="9702800" cy="6858000"/>
          </a:xfrm>
          <a:prstGeom prst="rect">
            <a:avLst/>
          </a:prstGeom>
        </p:spPr>
      </p:pic>
      <p:pic>
        <p:nvPicPr>
          <p:cNvPr id="2" name="圖片 1" descr="20230302-一樓平面景觀彩圖">
            <a:extLst>
              <a:ext uri="{FF2B5EF4-FFF2-40B4-BE49-F238E27FC236}">
                <a16:creationId xmlns:a16="http://schemas.microsoft.com/office/drawing/2014/main" xmlns="" id="{BE237821-AE67-BDE2-C284-198AF22AA6C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2" t="17227" b="19697"/>
          <a:stretch/>
        </p:blipFill>
        <p:spPr>
          <a:xfrm>
            <a:off x="-1288869" y="1219200"/>
            <a:ext cx="10119360" cy="5143500"/>
          </a:xfrm>
          <a:prstGeom prst="rect">
            <a:avLst/>
          </a:prstGeom>
        </p:spPr>
      </p:pic>
      <p:grpSp>
        <p:nvGrpSpPr>
          <p:cNvPr id="6" name="群組 5">
            <a:extLst>
              <a:ext uri="{FF2B5EF4-FFF2-40B4-BE49-F238E27FC236}">
                <a16:creationId xmlns:a16="http://schemas.microsoft.com/office/drawing/2014/main" xmlns="" id="{4760DD5F-A8F1-9E03-DE58-CEA493BEAA43}"/>
              </a:ext>
            </a:extLst>
          </p:cNvPr>
          <p:cNvGrpSpPr/>
          <p:nvPr/>
        </p:nvGrpSpPr>
        <p:grpSpPr>
          <a:xfrm>
            <a:off x="73294" y="87314"/>
            <a:ext cx="3679556" cy="392506"/>
            <a:chOff x="74358" y="87314"/>
            <a:chExt cx="3272124" cy="392506"/>
          </a:xfrm>
        </p:grpSpPr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xmlns="" id="{7234986D-019F-8A7E-A5EA-C38E6A33182E}"/>
                </a:ext>
              </a:extLst>
            </p:cNvPr>
            <p:cNvGrpSpPr/>
            <p:nvPr/>
          </p:nvGrpSpPr>
          <p:grpSpPr>
            <a:xfrm>
              <a:off x="82900" y="87314"/>
              <a:ext cx="3187350" cy="392112"/>
              <a:chOff x="325498" y="157447"/>
              <a:chExt cx="2088002" cy="605686"/>
            </a:xfrm>
          </p:grpSpPr>
          <p:pic>
            <p:nvPicPr>
              <p:cNvPr id="9" name="圖片 8">
                <a:extLst>
                  <a:ext uri="{FF2B5EF4-FFF2-40B4-BE49-F238E27FC236}">
                    <a16:creationId xmlns:a16="http://schemas.microsoft.com/office/drawing/2014/main" xmlns="" id="{5622ECE7-A121-5463-A24B-447A90D175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500" y="166683"/>
                <a:ext cx="2088000" cy="589733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10" name="圓角矩形 16">
                <a:extLst>
                  <a:ext uri="{FF2B5EF4-FFF2-40B4-BE49-F238E27FC236}">
                    <a16:creationId xmlns:a16="http://schemas.microsoft.com/office/drawing/2014/main" xmlns="" id="{34DFEAA4-8324-13B9-8EBF-DF2142741632}"/>
                  </a:ext>
                </a:extLst>
              </p:cNvPr>
              <p:cNvSpPr/>
              <p:nvPr/>
            </p:nvSpPr>
            <p:spPr>
              <a:xfrm>
                <a:off x="325498" y="157447"/>
                <a:ext cx="2086763" cy="605686"/>
              </a:xfrm>
              <a:prstGeom prst="roundRect">
                <a:avLst/>
              </a:prstGeom>
              <a:noFill/>
              <a:ln w="76200">
                <a:solidFill>
                  <a:srgbClr val="CEC9C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400"/>
              </a:p>
            </p:txBody>
          </p:sp>
        </p:grpSp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xmlns="" id="{CF1B3165-9513-00DA-38C9-28895B431C48}"/>
                </a:ext>
              </a:extLst>
            </p:cNvPr>
            <p:cNvSpPr txBox="1"/>
            <p:nvPr/>
          </p:nvSpPr>
          <p:spPr>
            <a:xfrm>
              <a:off x="74358" y="105882"/>
              <a:ext cx="3272124" cy="373938"/>
            </a:xfrm>
            <a:prstGeom prst="rect">
              <a:avLst/>
            </a:prstGeom>
            <a:noFill/>
          </p:spPr>
          <p:txBody>
            <a:bodyPr wrap="square" lIns="96001" tIns="48001" rIns="96001" bIns="48001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1pPr>
              <a:lvl2pPr marL="639763" indent="-182563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2pPr>
              <a:lvl3pPr marL="1279525" indent="-365125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3pPr>
              <a:lvl4pPr marL="1919288" indent="-547688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4pPr>
              <a:lvl5pPr marL="2559050" indent="-73025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9pPr>
            </a:lstStyle>
            <a:p>
              <a:pPr marL="376669" indent="-376669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chemeClr val="accent2">
                    <a:lumMod val="50000"/>
                  </a:schemeClr>
                </a:buClr>
                <a:defRPr/>
              </a:pPr>
              <a:r>
                <a:rPr kumimoji="0" lang="zh-CN" alt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二、平面規劃設計 </a:t>
              </a:r>
              <a:r>
                <a:rPr kumimoji="0" lang="en-US" altLang="zh-CN" b="1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/ </a:t>
              </a:r>
              <a:r>
                <a:rPr kumimoji="0" lang="en-US" altLang="zh-CN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1F</a:t>
              </a:r>
              <a:r>
                <a:rPr kumimoji="0" lang="zh-TW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景觀平面圖</a:t>
              </a:r>
            </a:p>
          </p:txBody>
        </p:sp>
      </p:grp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xmlns="" id="{2E6072F0-8A01-8CD7-BFDD-4755DE4A3401}"/>
              </a:ext>
            </a:extLst>
          </p:cNvPr>
          <p:cNvCxnSpPr/>
          <p:nvPr/>
        </p:nvCxnSpPr>
        <p:spPr>
          <a:xfrm>
            <a:off x="2412261" y="469213"/>
            <a:ext cx="6264000" cy="15875"/>
          </a:xfrm>
          <a:prstGeom prst="line">
            <a:avLst/>
          </a:prstGeom>
          <a:ln>
            <a:solidFill>
              <a:srgbClr val="D1C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頁尾版面配置區 14">
            <a:extLst>
              <a:ext uri="{FF2B5EF4-FFF2-40B4-BE49-F238E27FC236}">
                <a16:creationId xmlns:a16="http://schemas.microsoft.com/office/drawing/2014/main" xmlns="" id="{461CAC65-58DB-3E29-E3D1-571175990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87151" y="211244"/>
            <a:ext cx="1893455" cy="273844"/>
          </a:xfrm>
        </p:spPr>
        <p:txBody>
          <a:bodyPr/>
          <a:lstStyle/>
          <a:p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大同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區</a:t>
            </a:r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玉泉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段都更案   </a:t>
            </a:r>
          </a:p>
        </p:txBody>
      </p:sp>
      <p:sp>
        <p:nvSpPr>
          <p:cNvPr id="13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7600950" y="6584156"/>
            <a:ext cx="1543050" cy="273844"/>
          </a:xfrm>
        </p:spPr>
        <p:txBody>
          <a:bodyPr/>
          <a:lstStyle/>
          <a:p>
            <a:fld id="{F47CEAE1-C982-4D7B-9E1A-CEEB45A21EB1}" type="slidenum">
              <a:rPr lang="zh-TW" altLang="en-US" smtClean="0"/>
              <a:pPr/>
              <a:t>2</a:t>
            </a:fld>
            <a:r>
              <a:rPr lang="en-US" altLang="zh-TW" dirty="0" smtClean="0"/>
              <a:t>8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346437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F">
            <a:extLst>
              <a:ext uri="{FF2B5EF4-FFF2-40B4-BE49-F238E27FC236}">
                <a16:creationId xmlns:a16="http://schemas.microsoft.com/office/drawing/2014/main" xmlns="" id="{E1CFA91B-8879-9D20-76F5-7F0F41C7E7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400" y="0"/>
            <a:ext cx="9702800" cy="6858000"/>
          </a:xfrm>
          <a:prstGeom prst="rect">
            <a:avLst/>
          </a:prstGeom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xmlns="" id="{45EE5CA6-1E6C-3498-A368-7BBEB6D716AF}"/>
              </a:ext>
            </a:extLst>
          </p:cNvPr>
          <p:cNvGrpSpPr/>
          <p:nvPr/>
        </p:nvGrpSpPr>
        <p:grpSpPr>
          <a:xfrm>
            <a:off x="82900" y="87314"/>
            <a:ext cx="6035615" cy="402031"/>
            <a:chOff x="82900" y="87314"/>
            <a:chExt cx="6035615" cy="402031"/>
          </a:xfrm>
        </p:grpSpPr>
        <p:grpSp>
          <p:nvGrpSpPr>
            <p:cNvPr id="4" name="群組 3">
              <a:extLst>
                <a:ext uri="{FF2B5EF4-FFF2-40B4-BE49-F238E27FC236}">
                  <a16:creationId xmlns:a16="http://schemas.microsoft.com/office/drawing/2014/main" xmlns="" id="{F312BE18-1F99-5E3B-EC49-CCFA2BC54389}"/>
                </a:ext>
              </a:extLst>
            </p:cNvPr>
            <p:cNvGrpSpPr/>
            <p:nvPr/>
          </p:nvGrpSpPr>
          <p:grpSpPr>
            <a:xfrm>
              <a:off x="82900" y="87314"/>
              <a:ext cx="3187350" cy="392112"/>
              <a:chOff x="325498" y="157447"/>
              <a:chExt cx="2088002" cy="605686"/>
            </a:xfrm>
          </p:grpSpPr>
          <p:pic>
            <p:nvPicPr>
              <p:cNvPr id="6" name="圖片 5">
                <a:extLst>
                  <a:ext uri="{FF2B5EF4-FFF2-40B4-BE49-F238E27FC236}">
                    <a16:creationId xmlns:a16="http://schemas.microsoft.com/office/drawing/2014/main" xmlns="" id="{42A1D251-5541-3A9A-4DFD-1C6A3C22C9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500" y="166683"/>
                <a:ext cx="2088000" cy="589733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7" name="圓角矩形 53">
                <a:extLst>
                  <a:ext uri="{FF2B5EF4-FFF2-40B4-BE49-F238E27FC236}">
                    <a16:creationId xmlns:a16="http://schemas.microsoft.com/office/drawing/2014/main" xmlns="" id="{6B060115-00DE-3FF8-D31B-361DC2A3FEF8}"/>
                  </a:ext>
                </a:extLst>
              </p:cNvPr>
              <p:cNvSpPr/>
              <p:nvPr/>
            </p:nvSpPr>
            <p:spPr>
              <a:xfrm>
                <a:off x="325498" y="157447"/>
                <a:ext cx="2086763" cy="605686"/>
              </a:xfrm>
              <a:prstGeom prst="roundRect">
                <a:avLst/>
              </a:prstGeom>
              <a:noFill/>
              <a:ln w="76200">
                <a:solidFill>
                  <a:srgbClr val="CEC9C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400"/>
              </a:p>
            </p:txBody>
          </p:sp>
        </p:grp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xmlns="" id="{9DE2E4B1-F39F-6A7B-3771-AE7E1D71CEEB}"/>
                </a:ext>
              </a:extLst>
            </p:cNvPr>
            <p:cNvSpPr txBox="1"/>
            <p:nvPr/>
          </p:nvSpPr>
          <p:spPr>
            <a:xfrm>
              <a:off x="108240" y="115407"/>
              <a:ext cx="6010275" cy="373938"/>
            </a:xfrm>
            <a:prstGeom prst="rect">
              <a:avLst/>
            </a:prstGeom>
            <a:noFill/>
          </p:spPr>
          <p:txBody>
            <a:bodyPr wrap="square" lIns="96001" tIns="48001" rIns="96001" bIns="48001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1pPr>
              <a:lvl2pPr marL="639763" indent="-182563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2pPr>
              <a:lvl3pPr marL="1279525" indent="-365125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3pPr>
              <a:lvl4pPr marL="1919288" indent="-547688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4pPr>
              <a:lvl5pPr marL="2559050" indent="-73025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9pPr>
            </a:lstStyle>
            <a:p>
              <a:pPr marL="376669" indent="-376669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chemeClr val="accent2">
                    <a:lumMod val="50000"/>
                  </a:schemeClr>
                </a:buClr>
                <a:defRPr/>
              </a:pPr>
              <a:r>
                <a:rPr kumimoji="0" lang="zh-CN" alt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二、平面規劃設計 </a:t>
              </a:r>
              <a:r>
                <a:rPr kumimoji="0" lang="en-US" altLang="zh-CN" b="1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/ </a:t>
              </a:r>
              <a:r>
                <a:rPr kumimoji="0" lang="en-US" altLang="zh-CN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2F</a:t>
              </a:r>
              <a:r>
                <a:rPr kumimoji="0" lang="zh-CN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平面圖</a:t>
              </a:r>
            </a:p>
          </p:txBody>
        </p:sp>
      </p:grpSp>
      <p:cxnSp>
        <p:nvCxnSpPr>
          <p:cNvPr id="8" name="直線接點 7">
            <a:extLst>
              <a:ext uri="{FF2B5EF4-FFF2-40B4-BE49-F238E27FC236}">
                <a16:creationId xmlns:a16="http://schemas.microsoft.com/office/drawing/2014/main" xmlns="" id="{3FF17A35-2047-3CED-1F71-23AA5E27C841}"/>
              </a:ext>
            </a:extLst>
          </p:cNvPr>
          <p:cNvCxnSpPr/>
          <p:nvPr/>
        </p:nvCxnSpPr>
        <p:spPr>
          <a:xfrm>
            <a:off x="2412261" y="460504"/>
            <a:ext cx="6264000" cy="15875"/>
          </a:xfrm>
          <a:prstGeom prst="line">
            <a:avLst/>
          </a:prstGeom>
          <a:ln>
            <a:solidFill>
              <a:srgbClr val="D1C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頁尾版面配置區 14">
            <a:extLst>
              <a:ext uri="{FF2B5EF4-FFF2-40B4-BE49-F238E27FC236}">
                <a16:creationId xmlns:a16="http://schemas.microsoft.com/office/drawing/2014/main" xmlns="" id="{47AB6BE7-A8A8-7EE9-6A3A-06C30753E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87151" y="202535"/>
            <a:ext cx="1893455" cy="273844"/>
          </a:xfrm>
        </p:spPr>
        <p:txBody>
          <a:bodyPr/>
          <a:lstStyle/>
          <a:p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大同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區</a:t>
            </a:r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玉泉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段都更案   </a:t>
            </a:r>
          </a:p>
        </p:txBody>
      </p:sp>
      <p:sp>
        <p:nvSpPr>
          <p:cNvPr id="10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7600950" y="6584156"/>
            <a:ext cx="1543050" cy="273844"/>
          </a:xfrm>
        </p:spPr>
        <p:txBody>
          <a:bodyPr/>
          <a:lstStyle/>
          <a:p>
            <a:fld id="{F47CEAE1-C982-4D7B-9E1A-CEEB45A21EB1}" type="slidenum">
              <a:rPr lang="zh-TW" altLang="en-US" smtClean="0"/>
              <a:pPr/>
              <a:t>2</a:t>
            </a:fld>
            <a:r>
              <a:rPr lang="en-US" altLang="zh-TW" dirty="0" smtClean="0"/>
              <a:t>9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8821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接點 4"/>
          <p:cNvCxnSpPr/>
          <p:nvPr/>
        </p:nvCxnSpPr>
        <p:spPr>
          <a:xfrm>
            <a:off x="2412261" y="460504"/>
            <a:ext cx="6264000" cy="15875"/>
          </a:xfrm>
          <a:prstGeom prst="line">
            <a:avLst/>
          </a:prstGeom>
          <a:ln>
            <a:solidFill>
              <a:srgbClr val="D1C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群組 20"/>
          <p:cNvGrpSpPr/>
          <p:nvPr/>
        </p:nvGrpSpPr>
        <p:grpSpPr>
          <a:xfrm>
            <a:off x="325498" y="157447"/>
            <a:ext cx="4560538" cy="605686"/>
            <a:chOff x="325498" y="157447"/>
            <a:chExt cx="2088002" cy="605686"/>
          </a:xfrm>
        </p:grpSpPr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500" y="166683"/>
              <a:ext cx="2088000" cy="589733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7" name="圓角矩形 16"/>
            <p:cNvSpPr/>
            <p:nvPr/>
          </p:nvSpPr>
          <p:spPr>
            <a:xfrm>
              <a:off x="325498" y="157447"/>
              <a:ext cx="2086763" cy="605686"/>
            </a:xfrm>
            <a:prstGeom prst="roundRect">
              <a:avLst/>
            </a:prstGeom>
            <a:noFill/>
            <a:ln w="76200">
              <a:solidFill>
                <a:srgbClr val="CEC9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7600950" y="6584156"/>
            <a:ext cx="1543050" cy="273844"/>
          </a:xfrm>
        </p:spPr>
        <p:txBody>
          <a:bodyPr/>
          <a:lstStyle/>
          <a:p>
            <a:fld id="{F47CEAE1-C982-4D7B-9E1A-CEEB45A21EB1}" type="slidenum">
              <a:rPr lang="zh-TW" altLang="en-US" smtClean="0"/>
              <a:pPr/>
              <a:t>3</a:t>
            </a:fld>
            <a:endParaRPr lang="zh-TW" altLang="en-US" dirty="0"/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742950" y="1187117"/>
            <a:ext cx="7543800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9pPr>
          </a:lstStyle>
          <a:p>
            <a:pPr marL="342900" indent="-342900" eaLnBrk="1" hangingPunct="1">
              <a:lnSpc>
                <a:spcPts val="2400"/>
              </a:lnSpc>
              <a:spcBef>
                <a:spcPct val="20000"/>
              </a:spcBef>
              <a:spcAft>
                <a:spcPct val="20000"/>
              </a:spcAft>
              <a:buClr>
                <a:srgbClr val="990000"/>
              </a:buClr>
              <a:buFont typeface="Wingdings" pitchFamily="2" charset="2"/>
              <a:buChar char="r"/>
              <a:defRPr/>
            </a:pPr>
            <a:r>
              <a:rPr lang="zh-CN" altLang="en-US" sz="2200" dirty="0">
                <a:solidFill>
                  <a:schemeClr val="accent5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實施者</a:t>
            </a:r>
            <a:endParaRPr lang="en-US" altLang="zh-CN" sz="2200" dirty="0">
              <a:solidFill>
                <a:schemeClr val="accent5">
                  <a:lumMod val="1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31813" indent="-342900" eaLnBrk="1" hangingPunct="1">
              <a:lnSpc>
                <a:spcPts val="2400"/>
              </a:lnSpc>
              <a:spcBef>
                <a:spcPct val="20000"/>
              </a:spcBef>
              <a:spcAft>
                <a:spcPct val="20000"/>
              </a:spcAft>
              <a:buClr>
                <a:srgbClr val="990000"/>
              </a:buClr>
              <a:buFont typeface="Wingdings" pitchFamily="2" charset="2"/>
              <a:buChar char="n"/>
              <a:defRPr/>
            </a:pPr>
            <a:r>
              <a:rPr lang="zh-CN" altLang="en-US" sz="2200" dirty="0">
                <a:solidFill>
                  <a:schemeClr val="accent5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友座紅典建設股份有限公司</a:t>
            </a:r>
            <a:endParaRPr lang="zh-TW" altLang="en-US" sz="2200" dirty="0">
              <a:solidFill>
                <a:schemeClr val="accent5">
                  <a:lumMod val="1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2900" indent="-342900" eaLnBrk="1" hangingPunct="1">
              <a:lnSpc>
                <a:spcPts val="2400"/>
              </a:lnSpc>
              <a:spcBef>
                <a:spcPts val="1200"/>
              </a:spcBef>
              <a:spcAft>
                <a:spcPct val="20000"/>
              </a:spcAft>
              <a:buClr>
                <a:srgbClr val="990000"/>
              </a:buClr>
              <a:buFont typeface="Wingdings" pitchFamily="2" charset="2"/>
              <a:buChar char="r"/>
              <a:defRPr/>
            </a:pPr>
            <a:r>
              <a:rPr lang="zh-CN" altLang="en-US" sz="2200" dirty="0">
                <a:solidFill>
                  <a:schemeClr val="accent5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法令依據</a:t>
            </a:r>
            <a:endParaRPr lang="zh-TW" altLang="en-US" sz="2200" dirty="0">
              <a:solidFill>
                <a:schemeClr val="accent5">
                  <a:lumMod val="1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31813" indent="-342900" eaLnBrk="1" hangingPunct="1">
              <a:lnSpc>
                <a:spcPts val="2400"/>
              </a:lnSpc>
              <a:spcBef>
                <a:spcPct val="20000"/>
              </a:spcBef>
              <a:spcAft>
                <a:spcPct val="20000"/>
              </a:spcAft>
              <a:buClr>
                <a:srgbClr val="990000"/>
              </a:buClr>
              <a:buFont typeface="Wingdings" pitchFamily="2" charset="2"/>
              <a:buChar char="n"/>
              <a:defRPr/>
            </a:pPr>
            <a:r>
              <a:rPr lang="zh-CN" altLang="en-US" sz="2200" dirty="0">
                <a:solidFill>
                  <a:schemeClr val="accent5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都市更新條例第</a:t>
            </a:r>
            <a:r>
              <a:rPr lang="en-US" altLang="zh-CN" sz="2200" dirty="0">
                <a:solidFill>
                  <a:schemeClr val="accent5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32</a:t>
            </a:r>
            <a:r>
              <a:rPr lang="zh-CN" altLang="en-US" sz="2200" dirty="0">
                <a:solidFill>
                  <a:schemeClr val="accent5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條、</a:t>
            </a:r>
            <a:r>
              <a:rPr lang="en-US" altLang="zh-CN" sz="2200" dirty="0">
                <a:solidFill>
                  <a:schemeClr val="accent5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37</a:t>
            </a:r>
            <a:r>
              <a:rPr lang="zh-CN" altLang="en-US" sz="2200" dirty="0">
                <a:solidFill>
                  <a:schemeClr val="accent5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條</a:t>
            </a:r>
            <a:r>
              <a:rPr lang="zh-CN" altLang="en-US" dirty="0">
                <a:solidFill>
                  <a:schemeClr val="accent5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lang="zh-TW" altLang="en-US" dirty="0">
                <a:solidFill>
                  <a:schemeClr val="accent5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更新</a:t>
            </a:r>
            <a:r>
              <a:rPr lang="zh-CN" altLang="en-US" dirty="0">
                <a:solidFill>
                  <a:schemeClr val="accent5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事業計畫擬定程序）</a:t>
            </a:r>
            <a:endParaRPr lang="en-US" altLang="zh-CN" dirty="0">
              <a:solidFill>
                <a:schemeClr val="accent5">
                  <a:lumMod val="1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31813" indent="-342900" eaLnBrk="1" hangingPunct="1">
              <a:lnSpc>
                <a:spcPts val="2400"/>
              </a:lnSpc>
              <a:spcBef>
                <a:spcPct val="20000"/>
              </a:spcBef>
              <a:spcAft>
                <a:spcPct val="20000"/>
              </a:spcAft>
              <a:buClr>
                <a:srgbClr val="990000"/>
              </a:buClr>
              <a:buFont typeface="Wingdings" pitchFamily="2" charset="2"/>
              <a:buChar char="n"/>
              <a:defRPr/>
            </a:pPr>
            <a:r>
              <a:rPr lang="zh-CN" altLang="en-US" sz="2200" dirty="0">
                <a:solidFill>
                  <a:schemeClr val="accent5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都市更新條例施行細則第</a:t>
            </a:r>
            <a:r>
              <a:rPr lang="en-US" altLang="zh-CN" sz="2200" dirty="0">
                <a:solidFill>
                  <a:schemeClr val="accent5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8</a:t>
            </a:r>
            <a:r>
              <a:rPr lang="zh-CN" altLang="en-US" sz="2200" dirty="0">
                <a:solidFill>
                  <a:schemeClr val="accent5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條</a:t>
            </a:r>
            <a:r>
              <a:rPr lang="zh-CN" altLang="en-US" dirty="0">
                <a:solidFill>
                  <a:schemeClr val="accent5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（公聽會舉辦）</a:t>
            </a:r>
            <a:endParaRPr lang="en-US" altLang="zh-CN" dirty="0">
              <a:solidFill>
                <a:schemeClr val="accent5">
                  <a:lumMod val="1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2900" indent="-342900" eaLnBrk="1" hangingPunct="1">
              <a:lnSpc>
                <a:spcPts val="2400"/>
              </a:lnSpc>
              <a:spcBef>
                <a:spcPts val="1200"/>
              </a:spcBef>
              <a:spcAft>
                <a:spcPct val="20000"/>
              </a:spcAft>
              <a:buClr>
                <a:srgbClr val="990000"/>
              </a:buClr>
              <a:buFont typeface="Wingdings" pitchFamily="2" charset="2"/>
              <a:buChar char="r"/>
              <a:defRPr/>
            </a:pPr>
            <a:r>
              <a:rPr lang="zh-CN" altLang="en-US" sz="2200" dirty="0">
                <a:solidFill>
                  <a:schemeClr val="accent5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介紹出席相關人員</a:t>
            </a:r>
            <a:endParaRPr lang="en-US" altLang="zh-CN" sz="2200" dirty="0">
              <a:solidFill>
                <a:schemeClr val="accent5">
                  <a:lumMod val="1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31813" indent="-342900" eaLnBrk="1" hangingPunct="1">
              <a:lnSpc>
                <a:spcPts val="2400"/>
              </a:lnSpc>
              <a:spcBef>
                <a:spcPct val="20000"/>
              </a:spcBef>
              <a:spcAft>
                <a:spcPct val="20000"/>
              </a:spcAft>
              <a:buClr>
                <a:srgbClr val="990000"/>
              </a:buClr>
              <a:buFont typeface="Wingdings" pitchFamily="2" charset="2"/>
              <a:buChar char="n"/>
              <a:defRPr/>
            </a:pPr>
            <a:r>
              <a:rPr lang="zh-CN" altLang="en-US" sz="2400" dirty="0">
                <a:solidFill>
                  <a:schemeClr val="accent5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主持人</a:t>
            </a:r>
            <a:endParaRPr lang="en-US" altLang="zh-CN" sz="2400" dirty="0">
              <a:solidFill>
                <a:schemeClr val="accent5">
                  <a:lumMod val="1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31813" indent="-342900" eaLnBrk="1" hangingPunct="1">
              <a:lnSpc>
                <a:spcPts val="2400"/>
              </a:lnSpc>
              <a:spcBef>
                <a:spcPct val="20000"/>
              </a:spcBef>
              <a:spcAft>
                <a:spcPct val="20000"/>
              </a:spcAft>
              <a:buClr>
                <a:srgbClr val="990000"/>
              </a:buClr>
              <a:buFont typeface="Wingdings" pitchFamily="2" charset="2"/>
              <a:buChar char="n"/>
              <a:defRPr/>
            </a:pPr>
            <a:r>
              <a:rPr lang="zh-CN" altLang="en-US" sz="2400" dirty="0">
                <a:solidFill>
                  <a:schemeClr val="accent5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主管機關代表</a:t>
            </a:r>
            <a:endParaRPr lang="en-US" altLang="zh-CN" sz="2400" dirty="0">
              <a:solidFill>
                <a:schemeClr val="accent5">
                  <a:lumMod val="1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31813" indent="-342900" eaLnBrk="1" hangingPunct="1">
              <a:lnSpc>
                <a:spcPts val="2400"/>
              </a:lnSpc>
              <a:spcBef>
                <a:spcPct val="20000"/>
              </a:spcBef>
              <a:spcAft>
                <a:spcPct val="20000"/>
              </a:spcAft>
              <a:buClr>
                <a:srgbClr val="990000"/>
              </a:buClr>
              <a:buFont typeface="Wingdings" pitchFamily="2" charset="2"/>
              <a:buChar char="n"/>
              <a:defRPr/>
            </a:pPr>
            <a:r>
              <a:rPr lang="zh-CN" altLang="en-US" sz="2400" dirty="0">
                <a:solidFill>
                  <a:schemeClr val="accent5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專家學者</a:t>
            </a:r>
            <a:endParaRPr lang="en-US" altLang="zh-CN" sz="2400" dirty="0">
              <a:solidFill>
                <a:schemeClr val="accent5">
                  <a:lumMod val="1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31813" indent="-342900" eaLnBrk="1" hangingPunct="1">
              <a:lnSpc>
                <a:spcPts val="2400"/>
              </a:lnSpc>
              <a:spcBef>
                <a:spcPct val="20000"/>
              </a:spcBef>
              <a:spcAft>
                <a:spcPct val="20000"/>
              </a:spcAft>
              <a:buClr>
                <a:srgbClr val="990000"/>
              </a:buClr>
              <a:buFont typeface="Wingdings" pitchFamily="2" charset="2"/>
              <a:buChar char="n"/>
              <a:defRPr/>
            </a:pPr>
            <a:r>
              <a:rPr lang="zh-CN" altLang="en-US" sz="2400" dirty="0">
                <a:solidFill>
                  <a:schemeClr val="accent5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當地居民代表</a:t>
            </a:r>
            <a:endParaRPr lang="en-US" altLang="zh-CN" sz="2400" dirty="0">
              <a:solidFill>
                <a:schemeClr val="accent5">
                  <a:lumMod val="1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2900" indent="-342900" eaLnBrk="1" hangingPunct="1">
              <a:lnSpc>
                <a:spcPts val="2400"/>
              </a:lnSpc>
              <a:spcBef>
                <a:spcPct val="20000"/>
              </a:spcBef>
              <a:spcAft>
                <a:spcPct val="20000"/>
              </a:spcAft>
              <a:buClr>
                <a:srgbClr val="990000"/>
              </a:buClr>
              <a:buFont typeface="Wingdings" pitchFamily="2" charset="2"/>
              <a:buChar char="r"/>
              <a:defRPr/>
            </a:pPr>
            <a:endParaRPr lang="zh-TW" altLang="en-US" sz="2200" dirty="0">
              <a:solidFill>
                <a:schemeClr val="accent5">
                  <a:lumMod val="1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657225" y="202325"/>
            <a:ext cx="3667125" cy="527827"/>
          </a:xfrm>
          <a:prstGeom prst="rect">
            <a:avLst/>
          </a:prstGeom>
          <a:noFill/>
        </p:spPr>
        <p:txBody>
          <a:bodyPr wrap="square" lIns="96001" tIns="48001" rIns="96001" bIns="48001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1pPr>
            <a:lvl2pPr marL="639763" indent="-182563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1279525" indent="-365125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919288" indent="-547688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2559050" indent="-73025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 marL="376669" indent="-376669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defRPr/>
            </a:pPr>
            <a:r>
              <a:rPr kumimoji="0" lang="zh-CN" altLang="en-US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公聽會程序</a:t>
            </a:r>
            <a:r>
              <a:rPr kumimoji="0" lang="en-US" altLang="zh-CN" sz="20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kumimoji="0" lang="zh-CN" altLang="en-US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計畫擬定</a:t>
            </a:r>
            <a:endParaRPr kumimoji="0" lang="zh-TW" altLang="en-US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頁尾版面配置區 14"/>
          <p:cNvSpPr>
            <a:spLocks noGrp="1"/>
          </p:cNvSpPr>
          <p:nvPr>
            <p:ph type="ftr" sz="quarter" idx="11"/>
          </p:nvPr>
        </p:nvSpPr>
        <p:spPr>
          <a:xfrm>
            <a:off x="7087151" y="202535"/>
            <a:ext cx="1893455" cy="273844"/>
          </a:xfrm>
        </p:spPr>
        <p:txBody>
          <a:bodyPr/>
          <a:lstStyle/>
          <a:p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大同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區</a:t>
            </a:r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玉泉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段都更案   </a:t>
            </a:r>
          </a:p>
        </p:txBody>
      </p:sp>
    </p:spTree>
    <p:extLst>
      <p:ext uri="{BB962C8B-B14F-4D97-AF65-F5344CB8AC3E}">
        <p14:creationId xmlns:p14="http://schemas.microsoft.com/office/powerpoint/2010/main" val="12377271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3F">
            <a:extLst>
              <a:ext uri="{FF2B5EF4-FFF2-40B4-BE49-F238E27FC236}">
                <a16:creationId xmlns:a16="http://schemas.microsoft.com/office/drawing/2014/main" xmlns="" id="{3DD15D00-688A-02C6-3412-449AD69674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400" y="0"/>
            <a:ext cx="9702800" cy="6858000"/>
          </a:xfrm>
          <a:prstGeom prst="rect">
            <a:avLst/>
          </a:prstGeom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xmlns="" id="{41997A64-5C1D-86F8-0FAF-0236662BAC55}"/>
              </a:ext>
            </a:extLst>
          </p:cNvPr>
          <p:cNvGrpSpPr/>
          <p:nvPr/>
        </p:nvGrpSpPr>
        <p:grpSpPr>
          <a:xfrm>
            <a:off x="82900" y="87314"/>
            <a:ext cx="6035615" cy="402031"/>
            <a:chOff x="82900" y="87314"/>
            <a:chExt cx="6035615" cy="402031"/>
          </a:xfrm>
        </p:grpSpPr>
        <p:grpSp>
          <p:nvGrpSpPr>
            <p:cNvPr id="4" name="群組 3">
              <a:extLst>
                <a:ext uri="{FF2B5EF4-FFF2-40B4-BE49-F238E27FC236}">
                  <a16:creationId xmlns:a16="http://schemas.microsoft.com/office/drawing/2014/main" xmlns="" id="{29080368-00FD-ED57-7998-B147DBE0C27B}"/>
                </a:ext>
              </a:extLst>
            </p:cNvPr>
            <p:cNvGrpSpPr/>
            <p:nvPr/>
          </p:nvGrpSpPr>
          <p:grpSpPr>
            <a:xfrm>
              <a:off x="82900" y="87314"/>
              <a:ext cx="3187350" cy="392112"/>
              <a:chOff x="325498" y="157447"/>
              <a:chExt cx="2088002" cy="605686"/>
            </a:xfrm>
          </p:grpSpPr>
          <p:pic>
            <p:nvPicPr>
              <p:cNvPr id="6" name="圖片 5">
                <a:extLst>
                  <a:ext uri="{FF2B5EF4-FFF2-40B4-BE49-F238E27FC236}">
                    <a16:creationId xmlns:a16="http://schemas.microsoft.com/office/drawing/2014/main" xmlns="" id="{C772B8F0-A102-56F6-AEBE-427F04D5CF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500" y="166683"/>
                <a:ext cx="2088000" cy="589733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7" name="圓角矩形 53">
                <a:extLst>
                  <a:ext uri="{FF2B5EF4-FFF2-40B4-BE49-F238E27FC236}">
                    <a16:creationId xmlns:a16="http://schemas.microsoft.com/office/drawing/2014/main" xmlns="" id="{752B79FD-1093-EF88-BD8E-CA894100FD70}"/>
                  </a:ext>
                </a:extLst>
              </p:cNvPr>
              <p:cNvSpPr/>
              <p:nvPr/>
            </p:nvSpPr>
            <p:spPr>
              <a:xfrm>
                <a:off x="325498" y="157447"/>
                <a:ext cx="2086763" cy="605686"/>
              </a:xfrm>
              <a:prstGeom prst="roundRect">
                <a:avLst/>
              </a:prstGeom>
              <a:noFill/>
              <a:ln w="76200">
                <a:solidFill>
                  <a:srgbClr val="CEC9C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400"/>
              </a:p>
            </p:txBody>
          </p:sp>
        </p:grp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xmlns="" id="{2E0EFFC5-98D1-A90E-994D-346369E74683}"/>
                </a:ext>
              </a:extLst>
            </p:cNvPr>
            <p:cNvSpPr txBox="1"/>
            <p:nvPr/>
          </p:nvSpPr>
          <p:spPr>
            <a:xfrm>
              <a:off x="108240" y="115407"/>
              <a:ext cx="6010275" cy="373938"/>
            </a:xfrm>
            <a:prstGeom prst="rect">
              <a:avLst/>
            </a:prstGeom>
            <a:noFill/>
          </p:spPr>
          <p:txBody>
            <a:bodyPr wrap="square" lIns="96001" tIns="48001" rIns="96001" bIns="48001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1pPr>
              <a:lvl2pPr marL="639763" indent="-182563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2pPr>
              <a:lvl3pPr marL="1279525" indent="-365125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3pPr>
              <a:lvl4pPr marL="1919288" indent="-547688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4pPr>
              <a:lvl5pPr marL="2559050" indent="-73025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9pPr>
            </a:lstStyle>
            <a:p>
              <a:pPr marL="376669" indent="-376669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chemeClr val="accent2">
                    <a:lumMod val="50000"/>
                  </a:schemeClr>
                </a:buClr>
                <a:defRPr/>
              </a:pPr>
              <a:r>
                <a:rPr kumimoji="0" lang="zh-CN" alt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二、平面規劃設計 </a:t>
              </a:r>
              <a:r>
                <a:rPr kumimoji="0" lang="en-US" altLang="zh-CN" b="1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/ </a:t>
              </a:r>
              <a:r>
                <a:rPr kumimoji="0" lang="en-US" altLang="zh-CN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3F</a:t>
              </a:r>
              <a:r>
                <a:rPr kumimoji="0" lang="zh-CN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平面圖</a:t>
              </a:r>
            </a:p>
          </p:txBody>
        </p:sp>
      </p:grpSp>
      <p:cxnSp>
        <p:nvCxnSpPr>
          <p:cNvPr id="8" name="直線接點 7">
            <a:extLst>
              <a:ext uri="{FF2B5EF4-FFF2-40B4-BE49-F238E27FC236}">
                <a16:creationId xmlns:a16="http://schemas.microsoft.com/office/drawing/2014/main" xmlns="" id="{B4EF8E2F-6CD1-DEA6-2725-E45B6504CE65}"/>
              </a:ext>
            </a:extLst>
          </p:cNvPr>
          <p:cNvCxnSpPr/>
          <p:nvPr/>
        </p:nvCxnSpPr>
        <p:spPr>
          <a:xfrm>
            <a:off x="2412261" y="460504"/>
            <a:ext cx="6264000" cy="15875"/>
          </a:xfrm>
          <a:prstGeom prst="line">
            <a:avLst/>
          </a:prstGeom>
          <a:ln>
            <a:solidFill>
              <a:srgbClr val="D1C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頁尾版面配置區 14">
            <a:extLst>
              <a:ext uri="{FF2B5EF4-FFF2-40B4-BE49-F238E27FC236}">
                <a16:creationId xmlns:a16="http://schemas.microsoft.com/office/drawing/2014/main" xmlns="" id="{61DDB95F-8A9D-34B8-B2E0-8E14A3BFD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87151" y="202535"/>
            <a:ext cx="1893455" cy="273844"/>
          </a:xfrm>
        </p:spPr>
        <p:txBody>
          <a:bodyPr/>
          <a:lstStyle/>
          <a:p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大同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區</a:t>
            </a:r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玉泉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段都更案   </a:t>
            </a:r>
          </a:p>
        </p:txBody>
      </p:sp>
      <p:sp>
        <p:nvSpPr>
          <p:cNvPr id="10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7600950" y="6584156"/>
            <a:ext cx="1543050" cy="273844"/>
          </a:xfrm>
        </p:spPr>
        <p:txBody>
          <a:bodyPr/>
          <a:lstStyle/>
          <a:p>
            <a:r>
              <a:rPr lang="en-US" altLang="zh-TW" dirty="0" smtClean="0"/>
              <a:t>30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473194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4F">
            <a:extLst>
              <a:ext uri="{FF2B5EF4-FFF2-40B4-BE49-F238E27FC236}">
                <a16:creationId xmlns:a16="http://schemas.microsoft.com/office/drawing/2014/main" xmlns="" id="{1D27EE0D-0864-C39F-CAE9-3F2493EABB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400" y="0"/>
            <a:ext cx="9702800" cy="6858000"/>
          </a:xfrm>
          <a:prstGeom prst="rect">
            <a:avLst/>
          </a:prstGeom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xmlns="" id="{09B7088C-5807-064A-5367-A90F51512261}"/>
              </a:ext>
            </a:extLst>
          </p:cNvPr>
          <p:cNvGrpSpPr/>
          <p:nvPr/>
        </p:nvGrpSpPr>
        <p:grpSpPr>
          <a:xfrm>
            <a:off x="82900" y="87314"/>
            <a:ext cx="6035615" cy="402031"/>
            <a:chOff x="82900" y="87314"/>
            <a:chExt cx="6035615" cy="402031"/>
          </a:xfrm>
        </p:grpSpPr>
        <p:grpSp>
          <p:nvGrpSpPr>
            <p:cNvPr id="4" name="群組 3">
              <a:extLst>
                <a:ext uri="{FF2B5EF4-FFF2-40B4-BE49-F238E27FC236}">
                  <a16:creationId xmlns:a16="http://schemas.microsoft.com/office/drawing/2014/main" xmlns="" id="{1EB947CF-62D2-0B70-3F0A-E8C71FBFDAE3}"/>
                </a:ext>
              </a:extLst>
            </p:cNvPr>
            <p:cNvGrpSpPr/>
            <p:nvPr/>
          </p:nvGrpSpPr>
          <p:grpSpPr>
            <a:xfrm>
              <a:off x="82900" y="87314"/>
              <a:ext cx="3187350" cy="392112"/>
              <a:chOff x="325498" y="157447"/>
              <a:chExt cx="2088002" cy="605686"/>
            </a:xfrm>
          </p:grpSpPr>
          <p:pic>
            <p:nvPicPr>
              <p:cNvPr id="6" name="圖片 5">
                <a:extLst>
                  <a:ext uri="{FF2B5EF4-FFF2-40B4-BE49-F238E27FC236}">
                    <a16:creationId xmlns:a16="http://schemas.microsoft.com/office/drawing/2014/main" xmlns="" id="{02D9F106-D794-EBE8-D8B3-C6796625C1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500" y="166683"/>
                <a:ext cx="2088000" cy="589733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7" name="圓角矩形 53">
                <a:extLst>
                  <a:ext uri="{FF2B5EF4-FFF2-40B4-BE49-F238E27FC236}">
                    <a16:creationId xmlns:a16="http://schemas.microsoft.com/office/drawing/2014/main" xmlns="" id="{E5ABDC3C-78B2-997B-E41A-4C5CC1A8298B}"/>
                  </a:ext>
                </a:extLst>
              </p:cNvPr>
              <p:cNvSpPr/>
              <p:nvPr/>
            </p:nvSpPr>
            <p:spPr>
              <a:xfrm>
                <a:off x="325498" y="157447"/>
                <a:ext cx="2086763" cy="605686"/>
              </a:xfrm>
              <a:prstGeom prst="roundRect">
                <a:avLst/>
              </a:prstGeom>
              <a:noFill/>
              <a:ln w="76200">
                <a:solidFill>
                  <a:srgbClr val="CEC9C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400"/>
              </a:p>
            </p:txBody>
          </p:sp>
        </p:grp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xmlns="" id="{55B6BCDD-D545-3746-CB0D-EF1D60C5FFE5}"/>
                </a:ext>
              </a:extLst>
            </p:cNvPr>
            <p:cNvSpPr txBox="1"/>
            <p:nvPr/>
          </p:nvSpPr>
          <p:spPr>
            <a:xfrm>
              <a:off x="108240" y="115407"/>
              <a:ext cx="6010275" cy="373938"/>
            </a:xfrm>
            <a:prstGeom prst="rect">
              <a:avLst/>
            </a:prstGeom>
            <a:noFill/>
          </p:spPr>
          <p:txBody>
            <a:bodyPr wrap="square" lIns="96001" tIns="48001" rIns="96001" bIns="48001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1pPr>
              <a:lvl2pPr marL="639763" indent="-182563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2pPr>
              <a:lvl3pPr marL="1279525" indent="-365125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3pPr>
              <a:lvl4pPr marL="1919288" indent="-547688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4pPr>
              <a:lvl5pPr marL="2559050" indent="-73025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9pPr>
            </a:lstStyle>
            <a:p>
              <a:pPr marL="376669" indent="-376669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chemeClr val="accent2">
                    <a:lumMod val="50000"/>
                  </a:schemeClr>
                </a:buClr>
                <a:defRPr/>
              </a:pPr>
              <a:r>
                <a:rPr kumimoji="0" lang="zh-CN" alt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二、平面規劃設計 </a:t>
              </a:r>
              <a:r>
                <a:rPr kumimoji="0" lang="en-US" altLang="zh-CN" b="1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/ </a:t>
              </a:r>
              <a:r>
                <a:rPr kumimoji="0" lang="en-US" altLang="zh-CN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4F</a:t>
              </a:r>
              <a:r>
                <a:rPr kumimoji="0" lang="zh-CN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平面圖</a:t>
              </a:r>
            </a:p>
          </p:txBody>
        </p:sp>
      </p:grpSp>
      <p:cxnSp>
        <p:nvCxnSpPr>
          <p:cNvPr id="8" name="直線接點 7">
            <a:extLst>
              <a:ext uri="{FF2B5EF4-FFF2-40B4-BE49-F238E27FC236}">
                <a16:creationId xmlns:a16="http://schemas.microsoft.com/office/drawing/2014/main" xmlns="" id="{3CC63C3A-714A-79B0-81E9-D340866BC928}"/>
              </a:ext>
            </a:extLst>
          </p:cNvPr>
          <p:cNvCxnSpPr/>
          <p:nvPr/>
        </p:nvCxnSpPr>
        <p:spPr>
          <a:xfrm>
            <a:off x="2412261" y="460504"/>
            <a:ext cx="6264000" cy="15875"/>
          </a:xfrm>
          <a:prstGeom prst="line">
            <a:avLst/>
          </a:prstGeom>
          <a:ln>
            <a:solidFill>
              <a:srgbClr val="D1C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頁尾版面配置區 14">
            <a:extLst>
              <a:ext uri="{FF2B5EF4-FFF2-40B4-BE49-F238E27FC236}">
                <a16:creationId xmlns:a16="http://schemas.microsoft.com/office/drawing/2014/main" xmlns="" id="{3C9E1604-71E4-B938-D6C1-D3FAC9025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87151" y="202535"/>
            <a:ext cx="1893455" cy="273844"/>
          </a:xfrm>
        </p:spPr>
        <p:txBody>
          <a:bodyPr/>
          <a:lstStyle/>
          <a:p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大同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區</a:t>
            </a:r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玉泉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段都更案   </a:t>
            </a:r>
          </a:p>
        </p:txBody>
      </p:sp>
      <p:sp>
        <p:nvSpPr>
          <p:cNvPr id="11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7600950" y="6584156"/>
            <a:ext cx="1543050" cy="273844"/>
          </a:xfrm>
        </p:spPr>
        <p:txBody>
          <a:bodyPr/>
          <a:lstStyle/>
          <a:p>
            <a:r>
              <a:rPr lang="en-US" altLang="zh-TW" dirty="0" smtClean="0"/>
              <a:t>31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292218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5F">
            <a:extLst>
              <a:ext uri="{FF2B5EF4-FFF2-40B4-BE49-F238E27FC236}">
                <a16:creationId xmlns:a16="http://schemas.microsoft.com/office/drawing/2014/main" xmlns="" id="{2657EC33-0BBE-F658-9576-BDEF93FC1A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400" y="0"/>
            <a:ext cx="9702800" cy="6858000"/>
          </a:xfrm>
          <a:prstGeom prst="rect">
            <a:avLst/>
          </a:prstGeom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xmlns="" id="{A93A5040-BE03-2BEE-8662-07501EA9C5F3}"/>
              </a:ext>
            </a:extLst>
          </p:cNvPr>
          <p:cNvGrpSpPr/>
          <p:nvPr/>
        </p:nvGrpSpPr>
        <p:grpSpPr>
          <a:xfrm>
            <a:off x="82900" y="87314"/>
            <a:ext cx="6035615" cy="402031"/>
            <a:chOff x="82900" y="87314"/>
            <a:chExt cx="6035615" cy="402031"/>
          </a:xfrm>
        </p:grpSpPr>
        <p:grpSp>
          <p:nvGrpSpPr>
            <p:cNvPr id="4" name="群組 3">
              <a:extLst>
                <a:ext uri="{FF2B5EF4-FFF2-40B4-BE49-F238E27FC236}">
                  <a16:creationId xmlns:a16="http://schemas.microsoft.com/office/drawing/2014/main" xmlns="" id="{0E6A5C6B-5EED-A884-AFE7-5DE954EDA957}"/>
                </a:ext>
              </a:extLst>
            </p:cNvPr>
            <p:cNvGrpSpPr/>
            <p:nvPr/>
          </p:nvGrpSpPr>
          <p:grpSpPr>
            <a:xfrm>
              <a:off x="82900" y="87314"/>
              <a:ext cx="3187350" cy="392112"/>
              <a:chOff x="325498" y="157447"/>
              <a:chExt cx="2088002" cy="605686"/>
            </a:xfrm>
          </p:grpSpPr>
          <p:pic>
            <p:nvPicPr>
              <p:cNvPr id="6" name="圖片 5">
                <a:extLst>
                  <a:ext uri="{FF2B5EF4-FFF2-40B4-BE49-F238E27FC236}">
                    <a16:creationId xmlns:a16="http://schemas.microsoft.com/office/drawing/2014/main" xmlns="" id="{76C5B065-D3E5-C5BB-A0F0-5D4AF39F4E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500" y="166683"/>
                <a:ext cx="2088000" cy="589733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7" name="圓角矩形 53">
                <a:extLst>
                  <a:ext uri="{FF2B5EF4-FFF2-40B4-BE49-F238E27FC236}">
                    <a16:creationId xmlns:a16="http://schemas.microsoft.com/office/drawing/2014/main" xmlns="" id="{3F058360-52ED-B792-3614-B688C4399955}"/>
                  </a:ext>
                </a:extLst>
              </p:cNvPr>
              <p:cNvSpPr/>
              <p:nvPr/>
            </p:nvSpPr>
            <p:spPr>
              <a:xfrm>
                <a:off x="325498" y="157447"/>
                <a:ext cx="2086763" cy="605686"/>
              </a:xfrm>
              <a:prstGeom prst="roundRect">
                <a:avLst/>
              </a:prstGeom>
              <a:noFill/>
              <a:ln w="76200">
                <a:solidFill>
                  <a:srgbClr val="CEC9C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400"/>
              </a:p>
            </p:txBody>
          </p:sp>
        </p:grp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xmlns="" id="{D18EAF4F-2881-2D67-A683-456756213129}"/>
                </a:ext>
              </a:extLst>
            </p:cNvPr>
            <p:cNvSpPr txBox="1"/>
            <p:nvPr/>
          </p:nvSpPr>
          <p:spPr>
            <a:xfrm>
              <a:off x="108240" y="115407"/>
              <a:ext cx="6010275" cy="373938"/>
            </a:xfrm>
            <a:prstGeom prst="rect">
              <a:avLst/>
            </a:prstGeom>
            <a:noFill/>
          </p:spPr>
          <p:txBody>
            <a:bodyPr wrap="square" lIns="96001" tIns="48001" rIns="96001" bIns="48001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1pPr>
              <a:lvl2pPr marL="639763" indent="-182563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2pPr>
              <a:lvl3pPr marL="1279525" indent="-365125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3pPr>
              <a:lvl4pPr marL="1919288" indent="-547688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4pPr>
              <a:lvl5pPr marL="2559050" indent="-73025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9pPr>
            </a:lstStyle>
            <a:p>
              <a:pPr marL="376669" indent="-376669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chemeClr val="accent2">
                    <a:lumMod val="50000"/>
                  </a:schemeClr>
                </a:buClr>
                <a:defRPr/>
              </a:pPr>
              <a:r>
                <a:rPr kumimoji="0" lang="zh-CN" alt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二、平面規劃設計 </a:t>
              </a:r>
              <a:r>
                <a:rPr kumimoji="0" lang="en-US" altLang="zh-CN" b="1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/ </a:t>
              </a:r>
              <a:r>
                <a:rPr kumimoji="0" lang="en-US" altLang="zh-CN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5F</a:t>
              </a:r>
              <a:r>
                <a:rPr kumimoji="0" lang="zh-CN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平面圖</a:t>
              </a:r>
            </a:p>
          </p:txBody>
        </p:sp>
      </p:grpSp>
      <p:cxnSp>
        <p:nvCxnSpPr>
          <p:cNvPr id="8" name="直線接點 7">
            <a:extLst>
              <a:ext uri="{FF2B5EF4-FFF2-40B4-BE49-F238E27FC236}">
                <a16:creationId xmlns:a16="http://schemas.microsoft.com/office/drawing/2014/main" xmlns="" id="{A30F28C2-93E7-0655-4562-44C046666341}"/>
              </a:ext>
            </a:extLst>
          </p:cNvPr>
          <p:cNvCxnSpPr/>
          <p:nvPr/>
        </p:nvCxnSpPr>
        <p:spPr>
          <a:xfrm>
            <a:off x="2412261" y="460504"/>
            <a:ext cx="6264000" cy="15875"/>
          </a:xfrm>
          <a:prstGeom prst="line">
            <a:avLst/>
          </a:prstGeom>
          <a:ln>
            <a:solidFill>
              <a:srgbClr val="D1C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頁尾版面配置區 14">
            <a:extLst>
              <a:ext uri="{FF2B5EF4-FFF2-40B4-BE49-F238E27FC236}">
                <a16:creationId xmlns:a16="http://schemas.microsoft.com/office/drawing/2014/main" xmlns="" id="{4F1716EE-7722-71AA-5F12-3F0F2A1AC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87151" y="202535"/>
            <a:ext cx="1893455" cy="273844"/>
          </a:xfrm>
        </p:spPr>
        <p:txBody>
          <a:bodyPr/>
          <a:lstStyle/>
          <a:p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大同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區</a:t>
            </a:r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玉泉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段都更案   </a:t>
            </a:r>
          </a:p>
        </p:txBody>
      </p:sp>
      <p:sp>
        <p:nvSpPr>
          <p:cNvPr id="10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7600950" y="6584156"/>
            <a:ext cx="1543050" cy="273844"/>
          </a:xfrm>
        </p:spPr>
        <p:txBody>
          <a:bodyPr/>
          <a:lstStyle/>
          <a:p>
            <a:r>
              <a:rPr lang="en-US" altLang="zh-TW" dirty="0" smtClean="0"/>
              <a:t>32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350510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6F">
            <a:extLst>
              <a:ext uri="{FF2B5EF4-FFF2-40B4-BE49-F238E27FC236}">
                <a16:creationId xmlns:a16="http://schemas.microsoft.com/office/drawing/2014/main" xmlns="" id="{03386008-A244-7966-507E-F728DE1BD6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400" y="0"/>
            <a:ext cx="9702800" cy="6858000"/>
          </a:xfrm>
          <a:prstGeom prst="rect">
            <a:avLst/>
          </a:prstGeom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xmlns="" id="{A3ECA7EF-45B7-6270-B115-3644DE3C6A43}"/>
              </a:ext>
            </a:extLst>
          </p:cNvPr>
          <p:cNvGrpSpPr/>
          <p:nvPr/>
        </p:nvGrpSpPr>
        <p:grpSpPr>
          <a:xfrm>
            <a:off x="82900" y="87314"/>
            <a:ext cx="6035615" cy="402031"/>
            <a:chOff x="82900" y="87314"/>
            <a:chExt cx="6035615" cy="402031"/>
          </a:xfrm>
        </p:grpSpPr>
        <p:grpSp>
          <p:nvGrpSpPr>
            <p:cNvPr id="4" name="群組 3">
              <a:extLst>
                <a:ext uri="{FF2B5EF4-FFF2-40B4-BE49-F238E27FC236}">
                  <a16:creationId xmlns:a16="http://schemas.microsoft.com/office/drawing/2014/main" xmlns="" id="{4AB6DC7F-5C8A-703A-00AE-09E2BA9F4986}"/>
                </a:ext>
              </a:extLst>
            </p:cNvPr>
            <p:cNvGrpSpPr/>
            <p:nvPr/>
          </p:nvGrpSpPr>
          <p:grpSpPr>
            <a:xfrm>
              <a:off x="82900" y="87314"/>
              <a:ext cx="3187350" cy="392112"/>
              <a:chOff x="325498" y="157447"/>
              <a:chExt cx="2088002" cy="605686"/>
            </a:xfrm>
          </p:grpSpPr>
          <p:pic>
            <p:nvPicPr>
              <p:cNvPr id="6" name="圖片 5">
                <a:extLst>
                  <a:ext uri="{FF2B5EF4-FFF2-40B4-BE49-F238E27FC236}">
                    <a16:creationId xmlns:a16="http://schemas.microsoft.com/office/drawing/2014/main" xmlns="" id="{6DD85FD0-D533-CB6F-7266-7CA129D153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500" y="166683"/>
                <a:ext cx="2088000" cy="589733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7" name="圓角矩形 53">
                <a:extLst>
                  <a:ext uri="{FF2B5EF4-FFF2-40B4-BE49-F238E27FC236}">
                    <a16:creationId xmlns:a16="http://schemas.microsoft.com/office/drawing/2014/main" xmlns="" id="{08534E16-1FBF-402B-7AAC-C4B4978A6990}"/>
                  </a:ext>
                </a:extLst>
              </p:cNvPr>
              <p:cNvSpPr/>
              <p:nvPr/>
            </p:nvSpPr>
            <p:spPr>
              <a:xfrm>
                <a:off x="325498" y="157447"/>
                <a:ext cx="2086763" cy="605686"/>
              </a:xfrm>
              <a:prstGeom prst="roundRect">
                <a:avLst/>
              </a:prstGeom>
              <a:noFill/>
              <a:ln w="76200">
                <a:solidFill>
                  <a:srgbClr val="CEC9C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400"/>
              </a:p>
            </p:txBody>
          </p:sp>
        </p:grp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xmlns="" id="{CE38732A-050D-4450-C5A6-0B84CFD3A702}"/>
                </a:ext>
              </a:extLst>
            </p:cNvPr>
            <p:cNvSpPr txBox="1"/>
            <p:nvPr/>
          </p:nvSpPr>
          <p:spPr>
            <a:xfrm>
              <a:off x="108240" y="115407"/>
              <a:ext cx="6010275" cy="373938"/>
            </a:xfrm>
            <a:prstGeom prst="rect">
              <a:avLst/>
            </a:prstGeom>
            <a:noFill/>
          </p:spPr>
          <p:txBody>
            <a:bodyPr wrap="square" lIns="96001" tIns="48001" rIns="96001" bIns="48001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1pPr>
              <a:lvl2pPr marL="639763" indent="-182563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2pPr>
              <a:lvl3pPr marL="1279525" indent="-365125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3pPr>
              <a:lvl4pPr marL="1919288" indent="-547688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4pPr>
              <a:lvl5pPr marL="2559050" indent="-73025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9pPr>
            </a:lstStyle>
            <a:p>
              <a:pPr marL="376669" indent="-376669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chemeClr val="accent2">
                    <a:lumMod val="50000"/>
                  </a:schemeClr>
                </a:buClr>
                <a:defRPr/>
              </a:pPr>
              <a:r>
                <a:rPr kumimoji="0" lang="zh-CN" alt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二、平面規劃設計 </a:t>
              </a:r>
              <a:r>
                <a:rPr kumimoji="0" lang="en-US" altLang="zh-CN" b="1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/ </a:t>
              </a:r>
              <a:r>
                <a:rPr kumimoji="0" lang="en-US" altLang="zh-CN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6F</a:t>
              </a:r>
              <a:r>
                <a:rPr kumimoji="0" lang="zh-CN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平面圖</a:t>
              </a:r>
            </a:p>
          </p:txBody>
        </p:sp>
      </p:grpSp>
      <p:cxnSp>
        <p:nvCxnSpPr>
          <p:cNvPr id="8" name="直線接點 7">
            <a:extLst>
              <a:ext uri="{FF2B5EF4-FFF2-40B4-BE49-F238E27FC236}">
                <a16:creationId xmlns:a16="http://schemas.microsoft.com/office/drawing/2014/main" xmlns="" id="{3A23ED2B-11F7-8A87-FD39-1BAC6A82E4E1}"/>
              </a:ext>
            </a:extLst>
          </p:cNvPr>
          <p:cNvCxnSpPr/>
          <p:nvPr/>
        </p:nvCxnSpPr>
        <p:spPr>
          <a:xfrm>
            <a:off x="2412261" y="460504"/>
            <a:ext cx="6264000" cy="15875"/>
          </a:xfrm>
          <a:prstGeom prst="line">
            <a:avLst/>
          </a:prstGeom>
          <a:ln>
            <a:solidFill>
              <a:srgbClr val="D1C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頁尾版面配置區 14">
            <a:extLst>
              <a:ext uri="{FF2B5EF4-FFF2-40B4-BE49-F238E27FC236}">
                <a16:creationId xmlns:a16="http://schemas.microsoft.com/office/drawing/2014/main" xmlns="" id="{00CE817D-EC40-C9C4-753A-B72210188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87151" y="202535"/>
            <a:ext cx="1893455" cy="273844"/>
          </a:xfrm>
        </p:spPr>
        <p:txBody>
          <a:bodyPr/>
          <a:lstStyle/>
          <a:p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大同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區</a:t>
            </a:r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玉泉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段都更案   </a:t>
            </a:r>
          </a:p>
        </p:txBody>
      </p:sp>
      <p:sp>
        <p:nvSpPr>
          <p:cNvPr id="10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7600950" y="6584156"/>
            <a:ext cx="1543050" cy="273844"/>
          </a:xfrm>
        </p:spPr>
        <p:txBody>
          <a:bodyPr/>
          <a:lstStyle/>
          <a:p>
            <a:r>
              <a:rPr lang="en-US" altLang="zh-TW" dirty="0" smtClean="0"/>
              <a:t>33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41032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7F">
            <a:extLst>
              <a:ext uri="{FF2B5EF4-FFF2-40B4-BE49-F238E27FC236}">
                <a16:creationId xmlns:a16="http://schemas.microsoft.com/office/drawing/2014/main" xmlns="" id="{3457F01C-C064-ADD4-CA90-54575598CF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400" y="0"/>
            <a:ext cx="9702800" cy="6858000"/>
          </a:xfrm>
          <a:prstGeom prst="rect">
            <a:avLst/>
          </a:prstGeom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xmlns="" id="{BA69982A-4ED4-33DF-57DC-B3B43B9D5B27}"/>
              </a:ext>
            </a:extLst>
          </p:cNvPr>
          <p:cNvGrpSpPr/>
          <p:nvPr/>
        </p:nvGrpSpPr>
        <p:grpSpPr>
          <a:xfrm>
            <a:off x="82900" y="87314"/>
            <a:ext cx="6035615" cy="402031"/>
            <a:chOff x="82900" y="87314"/>
            <a:chExt cx="6035615" cy="402031"/>
          </a:xfrm>
        </p:grpSpPr>
        <p:grpSp>
          <p:nvGrpSpPr>
            <p:cNvPr id="4" name="群組 3">
              <a:extLst>
                <a:ext uri="{FF2B5EF4-FFF2-40B4-BE49-F238E27FC236}">
                  <a16:creationId xmlns:a16="http://schemas.microsoft.com/office/drawing/2014/main" xmlns="" id="{EDE901B2-AC1B-2399-4F7D-9DE21275C09B}"/>
                </a:ext>
              </a:extLst>
            </p:cNvPr>
            <p:cNvGrpSpPr/>
            <p:nvPr/>
          </p:nvGrpSpPr>
          <p:grpSpPr>
            <a:xfrm>
              <a:off x="82900" y="87314"/>
              <a:ext cx="3187350" cy="392112"/>
              <a:chOff x="325498" y="157447"/>
              <a:chExt cx="2088002" cy="605686"/>
            </a:xfrm>
          </p:grpSpPr>
          <p:pic>
            <p:nvPicPr>
              <p:cNvPr id="6" name="圖片 5">
                <a:extLst>
                  <a:ext uri="{FF2B5EF4-FFF2-40B4-BE49-F238E27FC236}">
                    <a16:creationId xmlns:a16="http://schemas.microsoft.com/office/drawing/2014/main" xmlns="" id="{3F8DB188-63AC-E285-A7DA-FC2DC8FBC9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500" y="166683"/>
                <a:ext cx="2088000" cy="589733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7" name="圓角矩形 53">
                <a:extLst>
                  <a:ext uri="{FF2B5EF4-FFF2-40B4-BE49-F238E27FC236}">
                    <a16:creationId xmlns:a16="http://schemas.microsoft.com/office/drawing/2014/main" xmlns="" id="{FA000BE3-AE64-5C3F-D92F-1ED5A5511BFB}"/>
                  </a:ext>
                </a:extLst>
              </p:cNvPr>
              <p:cNvSpPr/>
              <p:nvPr/>
            </p:nvSpPr>
            <p:spPr>
              <a:xfrm>
                <a:off x="325498" y="157447"/>
                <a:ext cx="2086763" cy="605686"/>
              </a:xfrm>
              <a:prstGeom prst="roundRect">
                <a:avLst/>
              </a:prstGeom>
              <a:noFill/>
              <a:ln w="76200">
                <a:solidFill>
                  <a:srgbClr val="CEC9C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400"/>
              </a:p>
            </p:txBody>
          </p:sp>
        </p:grp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xmlns="" id="{8705383E-EF21-C01F-FFB4-29F262D087B4}"/>
                </a:ext>
              </a:extLst>
            </p:cNvPr>
            <p:cNvSpPr txBox="1"/>
            <p:nvPr/>
          </p:nvSpPr>
          <p:spPr>
            <a:xfrm>
              <a:off x="108240" y="115407"/>
              <a:ext cx="6010275" cy="373938"/>
            </a:xfrm>
            <a:prstGeom prst="rect">
              <a:avLst/>
            </a:prstGeom>
            <a:noFill/>
          </p:spPr>
          <p:txBody>
            <a:bodyPr wrap="square" lIns="96001" tIns="48001" rIns="96001" bIns="48001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1pPr>
              <a:lvl2pPr marL="639763" indent="-182563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2pPr>
              <a:lvl3pPr marL="1279525" indent="-365125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3pPr>
              <a:lvl4pPr marL="1919288" indent="-547688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4pPr>
              <a:lvl5pPr marL="2559050" indent="-73025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9pPr>
            </a:lstStyle>
            <a:p>
              <a:pPr marL="376669" indent="-376669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chemeClr val="accent2">
                    <a:lumMod val="50000"/>
                  </a:schemeClr>
                </a:buClr>
                <a:defRPr/>
              </a:pPr>
              <a:r>
                <a:rPr kumimoji="0" lang="zh-CN" alt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二、平面規劃設計 </a:t>
              </a:r>
              <a:r>
                <a:rPr kumimoji="0" lang="en-US" altLang="zh-CN" b="1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/ </a:t>
              </a:r>
              <a:r>
                <a:rPr kumimoji="0" lang="en-US" altLang="zh-CN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7F</a:t>
              </a:r>
              <a:r>
                <a:rPr kumimoji="0" lang="zh-CN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平面圖</a:t>
              </a:r>
            </a:p>
          </p:txBody>
        </p:sp>
      </p:grpSp>
      <p:cxnSp>
        <p:nvCxnSpPr>
          <p:cNvPr id="8" name="直線接點 7">
            <a:extLst>
              <a:ext uri="{FF2B5EF4-FFF2-40B4-BE49-F238E27FC236}">
                <a16:creationId xmlns:a16="http://schemas.microsoft.com/office/drawing/2014/main" xmlns="" id="{E5F9F5B4-C18E-6291-CD39-7265EEC90ABC}"/>
              </a:ext>
            </a:extLst>
          </p:cNvPr>
          <p:cNvCxnSpPr/>
          <p:nvPr/>
        </p:nvCxnSpPr>
        <p:spPr>
          <a:xfrm>
            <a:off x="2412261" y="460504"/>
            <a:ext cx="6264000" cy="15875"/>
          </a:xfrm>
          <a:prstGeom prst="line">
            <a:avLst/>
          </a:prstGeom>
          <a:ln>
            <a:solidFill>
              <a:srgbClr val="D1C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頁尾版面配置區 14">
            <a:extLst>
              <a:ext uri="{FF2B5EF4-FFF2-40B4-BE49-F238E27FC236}">
                <a16:creationId xmlns:a16="http://schemas.microsoft.com/office/drawing/2014/main" xmlns="" id="{1B308BF6-A2E5-EE5D-C9B8-F8770C8CE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87151" y="202535"/>
            <a:ext cx="1893455" cy="273844"/>
          </a:xfrm>
        </p:spPr>
        <p:txBody>
          <a:bodyPr/>
          <a:lstStyle/>
          <a:p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大同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區</a:t>
            </a:r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玉泉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段都更案   </a:t>
            </a:r>
          </a:p>
        </p:txBody>
      </p:sp>
      <p:sp>
        <p:nvSpPr>
          <p:cNvPr id="10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7600950" y="6584156"/>
            <a:ext cx="1543050" cy="273844"/>
          </a:xfrm>
        </p:spPr>
        <p:txBody>
          <a:bodyPr/>
          <a:lstStyle/>
          <a:p>
            <a:r>
              <a:rPr lang="en-US" altLang="zh-TW" dirty="0" smtClean="0"/>
              <a:t>34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14659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xmlns="" id="{B79364F9-A46E-674F-BDB0-0485342C3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中正區永昌段都更案   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xmlns="" id="{5C85EEFD-4960-3585-6C2D-7CA74B28A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CEAE1-C982-4D7B-9E1A-CEEB45A21EB1}" type="slidenum">
              <a:rPr lang="zh-TW" altLang="en-US" smtClean="0"/>
              <a:pPr/>
              <a:t>35</a:t>
            </a:fld>
            <a:endParaRPr lang="zh-TW" altLang="en-US"/>
          </a:p>
        </p:txBody>
      </p:sp>
      <p:pic>
        <p:nvPicPr>
          <p:cNvPr id="4" name="圖片 3" descr="8-31">
            <a:extLst>
              <a:ext uri="{FF2B5EF4-FFF2-40B4-BE49-F238E27FC236}">
                <a16:creationId xmlns:a16="http://schemas.microsoft.com/office/drawing/2014/main" xmlns="" id="{4FBD653C-33BC-924D-CF86-603AE2E62F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400" y="0"/>
            <a:ext cx="9702800" cy="6858000"/>
          </a:xfrm>
          <a:prstGeom prst="rect">
            <a:avLst/>
          </a:prstGeom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xmlns="" id="{EDE198BC-575D-9E9A-40D9-21354E9CA7EC}"/>
              </a:ext>
            </a:extLst>
          </p:cNvPr>
          <p:cNvGrpSpPr/>
          <p:nvPr/>
        </p:nvGrpSpPr>
        <p:grpSpPr>
          <a:xfrm>
            <a:off x="82900" y="87314"/>
            <a:ext cx="6796871" cy="402031"/>
            <a:chOff x="82900" y="87314"/>
            <a:chExt cx="6035615" cy="402031"/>
          </a:xfrm>
        </p:grpSpPr>
        <p:grpSp>
          <p:nvGrpSpPr>
            <p:cNvPr id="6" name="群組 5">
              <a:extLst>
                <a:ext uri="{FF2B5EF4-FFF2-40B4-BE49-F238E27FC236}">
                  <a16:creationId xmlns:a16="http://schemas.microsoft.com/office/drawing/2014/main" xmlns="" id="{14D450A3-E80F-56A2-3845-1D3B8216D2B8}"/>
                </a:ext>
              </a:extLst>
            </p:cNvPr>
            <p:cNvGrpSpPr/>
            <p:nvPr/>
          </p:nvGrpSpPr>
          <p:grpSpPr>
            <a:xfrm>
              <a:off x="82900" y="87314"/>
              <a:ext cx="3187350" cy="392112"/>
              <a:chOff x="325498" y="157447"/>
              <a:chExt cx="2088002" cy="605686"/>
            </a:xfrm>
          </p:grpSpPr>
          <p:pic>
            <p:nvPicPr>
              <p:cNvPr id="8" name="圖片 7">
                <a:extLst>
                  <a:ext uri="{FF2B5EF4-FFF2-40B4-BE49-F238E27FC236}">
                    <a16:creationId xmlns:a16="http://schemas.microsoft.com/office/drawing/2014/main" xmlns="" id="{9E23E1A0-84E5-F3E7-C30D-E8FB6B574C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500" y="166683"/>
                <a:ext cx="2088000" cy="589733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9" name="圓角矩形 53">
                <a:extLst>
                  <a:ext uri="{FF2B5EF4-FFF2-40B4-BE49-F238E27FC236}">
                    <a16:creationId xmlns:a16="http://schemas.microsoft.com/office/drawing/2014/main" xmlns="" id="{208AA352-AEA5-C626-F238-E067D622B857}"/>
                  </a:ext>
                </a:extLst>
              </p:cNvPr>
              <p:cNvSpPr/>
              <p:nvPr/>
            </p:nvSpPr>
            <p:spPr>
              <a:xfrm>
                <a:off x="325498" y="157447"/>
                <a:ext cx="2086763" cy="605686"/>
              </a:xfrm>
              <a:prstGeom prst="roundRect">
                <a:avLst/>
              </a:prstGeom>
              <a:noFill/>
              <a:ln w="76200">
                <a:solidFill>
                  <a:srgbClr val="CEC9C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400"/>
              </a:p>
            </p:txBody>
          </p:sp>
        </p:grpSp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xmlns="" id="{27A92839-695B-00FB-5F8E-F7BB8E89CD18}"/>
                </a:ext>
              </a:extLst>
            </p:cNvPr>
            <p:cNvSpPr txBox="1"/>
            <p:nvPr/>
          </p:nvSpPr>
          <p:spPr>
            <a:xfrm>
              <a:off x="108240" y="115407"/>
              <a:ext cx="6010275" cy="373938"/>
            </a:xfrm>
            <a:prstGeom prst="rect">
              <a:avLst/>
            </a:prstGeom>
            <a:noFill/>
          </p:spPr>
          <p:txBody>
            <a:bodyPr wrap="square" lIns="96001" tIns="48001" rIns="96001" bIns="48001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1pPr>
              <a:lvl2pPr marL="639763" indent="-182563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2pPr>
              <a:lvl3pPr marL="1279525" indent="-365125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3pPr>
              <a:lvl4pPr marL="1919288" indent="-547688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4pPr>
              <a:lvl5pPr marL="2559050" indent="-73025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9pPr>
            </a:lstStyle>
            <a:p>
              <a:pPr marL="376669" indent="-376669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chemeClr val="accent2">
                    <a:lumMod val="50000"/>
                  </a:schemeClr>
                </a:buClr>
                <a:defRPr/>
              </a:pPr>
              <a:r>
                <a:rPr kumimoji="0" lang="zh-CN" alt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二、平面規劃設計 </a:t>
              </a:r>
              <a:r>
                <a:rPr kumimoji="0" lang="en-US" altLang="zh-CN" b="1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/ </a:t>
              </a:r>
              <a:r>
                <a:rPr kumimoji="0" lang="en-US" altLang="zh-CN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8-31F</a:t>
              </a:r>
              <a:r>
                <a:rPr kumimoji="0" lang="zh-CN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平面圖</a:t>
              </a:r>
            </a:p>
          </p:txBody>
        </p:sp>
      </p:grp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xmlns="" id="{C70645D2-FEA0-D53E-0C38-A20AF380DE3C}"/>
              </a:ext>
            </a:extLst>
          </p:cNvPr>
          <p:cNvCxnSpPr/>
          <p:nvPr/>
        </p:nvCxnSpPr>
        <p:spPr>
          <a:xfrm>
            <a:off x="2412261" y="460504"/>
            <a:ext cx="6264000" cy="15875"/>
          </a:xfrm>
          <a:prstGeom prst="line">
            <a:avLst/>
          </a:prstGeom>
          <a:ln>
            <a:solidFill>
              <a:srgbClr val="D1C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頁尾版面配置區 14">
            <a:extLst>
              <a:ext uri="{FF2B5EF4-FFF2-40B4-BE49-F238E27FC236}">
                <a16:creationId xmlns:a16="http://schemas.microsoft.com/office/drawing/2014/main" xmlns="" id="{226F8E77-DC0C-E688-2618-EF3CF653D3D1}"/>
              </a:ext>
            </a:extLst>
          </p:cNvPr>
          <p:cNvSpPr txBox="1">
            <a:spLocks/>
          </p:cNvSpPr>
          <p:nvPr/>
        </p:nvSpPr>
        <p:spPr>
          <a:xfrm>
            <a:off x="7087151" y="202535"/>
            <a:ext cx="189345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大同</a:t>
            </a:r>
            <a:r>
              <a:rPr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區</a:t>
            </a:r>
            <a:r>
              <a:rPr lang="zh-CN" altLang="en-US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玉泉</a:t>
            </a:r>
            <a:r>
              <a:rPr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段都更案   </a:t>
            </a:r>
            <a:endParaRPr lang="zh-TW" altLang="en-US" sz="1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投影片編號版面配置區 15"/>
          <p:cNvSpPr txBox="1">
            <a:spLocks/>
          </p:cNvSpPr>
          <p:nvPr/>
        </p:nvSpPr>
        <p:spPr>
          <a:xfrm>
            <a:off x="7600950" y="6584156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 smtClean="0"/>
              <a:t>35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391696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32-34">
            <a:extLst>
              <a:ext uri="{FF2B5EF4-FFF2-40B4-BE49-F238E27FC236}">
                <a16:creationId xmlns:a16="http://schemas.microsoft.com/office/drawing/2014/main" xmlns="" id="{EBA91B39-73DA-A5E1-AA74-86E242D461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400" y="0"/>
            <a:ext cx="9702800" cy="6858000"/>
          </a:xfrm>
          <a:prstGeom prst="rect">
            <a:avLst/>
          </a:prstGeom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xmlns="" id="{9B6CA16A-4277-447E-DF14-6C2BB0A05F9D}"/>
              </a:ext>
            </a:extLst>
          </p:cNvPr>
          <p:cNvGrpSpPr/>
          <p:nvPr/>
        </p:nvGrpSpPr>
        <p:grpSpPr>
          <a:xfrm>
            <a:off x="82900" y="87314"/>
            <a:ext cx="7005877" cy="402031"/>
            <a:chOff x="82900" y="87314"/>
            <a:chExt cx="6035615" cy="402031"/>
          </a:xfrm>
        </p:grpSpPr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xmlns="" id="{5617C636-8670-03F8-F22B-621298318570}"/>
                </a:ext>
              </a:extLst>
            </p:cNvPr>
            <p:cNvGrpSpPr/>
            <p:nvPr/>
          </p:nvGrpSpPr>
          <p:grpSpPr>
            <a:xfrm>
              <a:off x="82900" y="87314"/>
              <a:ext cx="3187350" cy="392112"/>
              <a:chOff x="325498" y="157447"/>
              <a:chExt cx="2088002" cy="605686"/>
            </a:xfrm>
          </p:grpSpPr>
          <p:pic>
            <p:nvPicPr>
              <p:cNvPr id="11" name="圖片 10">
                <a:extLst>
                  <a:ext uri="{FF2B5EF4-FFF2-40B4-BE49-F238E27FC236}">
                    <a16:creationId xmlns:a16="http://schemas.microsoft.com/office/drawing/2014/main" xmlns="" id="{054317DC-A72E-D85C-62BC-399DAA7AD4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500" y="166683"/>
                <a:ext cx="2088000" cy="589733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12" name="圓角矩形 53">
                <a:extLst>
                  <a:ext uri="{FF2B5EF4-FFF2-40B4-BE49-F238E27FC236}">
                    <a16:creationId xmlns:a16="http://schemas.microsoft.com/office/drawing/2014/main" xmlns="" id="{595C1EFF-27D5-9194-4CE6-5123433B2946}"/>
                  </a:ext>
                </a:extLst>
              </p:cNvPr>
              <p:cNvSpPr/>
              <p:nvPr/>
            </p:nvSpPr>
            <p:spPr>
              <a:xfrm>
                <a:off x="325498" y="157447"/>
                <a:ext cx="2086763" cy="605686"/>
              </a:xfrm>
              <a:prstGeom prst="roundRect">
                <a:avLst/>
              </a:prstGeom>
              <a:noFill/>
              <a:ln w="76200">
                <a:solidFill>
                  <a:srgbClr val="CEC9C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400"/>
              </a:p>
            </p:txBody>
          </p:sp>
        </p:grpSp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xmlns="" id="{548A9E9B-E0D4-A870-9DD5-1C313663BA7B}"/>
                </a:ext>
              </a:extLst>
            </p:cNvPr>
            <p:cNvSpPr txBox="1"/>
            <p:nvPr/>
          </p:nvSpPr>
          <p:spPr>
            <a:xfrm>
              <a:off x="108240" y="115407"/>
              <a:ext cx="6010275" cy="373938"/>
            </a:xfrm>
            <a:prstGeom prst="rect">
              <a:avLst/>
            </a:prstGeom>
            <a:noFill/>
          </p:spPr>
          <p:txBody>
            <a:bodyPr wrap="square" lIns="96001" tIns="48001" rIns="96001" bIns="48001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1pPr>
              <a:lvl2pPr marL="639763" indent="-182563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2pPr>
              <a:lvl3pPr marL="1279525" indent="-365125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3pPr>
              <a:lvl4pPr marL="1919288" indent="-547688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4pPr>
              <a:lvl5pPr marL="2559050" indent="-73025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9pPr>
            </a:lstStyle>
            <a:p>
              <a:pPr marL="376669" indent="-376669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chemeClr val="accent2">
                    <a:lumMod val="50000"/>
                  </a:schemeClr>
                </a:buClr>
                <a:defRPr/>
              </a:pPr>
              <a:r>
                <a:rPr kumimoji="0" lang="zh-CN" alt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二、平面規劃設計 </a:t>
              </a:r>
              <a:r>
                <a:rPr kumimoji="0" lang="en-US" altLang="zh-CN" b="1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/</a:t>
              </a:r>
              <a:r>
                <a:rPr kumimoji="0" lang="zh-TW" alt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kumimoji="0" lang="en-US" altLang="zh-CN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32-34F</a:t>
              </a:r>
              <a:r>
                <a:rPr kumimoji="0" lang="zh-TW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平</a:t>
              </a:r>
              <a:r>
                <a:rPr kumimoji="0" lang="zh-CN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面圖</a:t>
              </a:r>
            </a:p>
          </p:txBody>
        </p:sp>
      </p:grp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xmlns="" id="{478A8B60-6E5A-4B7A-8769-E0C8FEDE2CEE}"/>
              </a:ext>
            </a:extLst>
          </p:cNvPr>
          <p:cNvCxnSpPr/>
          <p:nvPr/>
        </p:nvCxnSpPr>
        <p:spPr>
          <a:xfrm>
            <a:off x="2412261" y="460504"/>
            <a:ext cx="6264000" cy="15875"/>
          </a:xfrm>
          <a:prstGeom prst="line">
            <a:avLst/>
          </a:prstGeom>
          <a:ln>
            <a:solidFill>
              <a:srgbClr val="D1C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頁尾版面配置區 14">
            <a:extLst>
              <a:ext uri="{FF2B5EF4-FFF2-40B4-BE49-F238E27FC236}">
                <a16:creationId xmlns:a16="http://schemas.microsoft.com/office/drawing/2014/main" xmlns="" id="{96580988-AEB3-BAD5-64FA-132F9C5B0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87151" y="202535"/>
            <a:ext cx="1893455" cy="273844"/>
          </a:xfrm>
        </p:spPr>
        <p:txBody>
          <a:bodyPr/>
          <a:lstStyle/>
          <a:p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大同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區</a:t>
            </a:r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玉泉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段都更案   </a:t>
            </a:r>
          </a:p>
        </p:txBody>
      </p:sp>
      <p:sp>
        <p:nvSpPr>
          <p:cNvPr id="15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7600950" y="6584156"/>
            <a:ext cx="1543050" cy="273844"/>
          </a:xfrm>
        </p:spPr>
        <p:txBody>
          <a:bodyPr/>
          <a:lstStyle/>
          <a:p>
            <a:r>
              <a:rPr lang="en-US" altLang="zh-TW" dirty="0" smtClean="0"/>
              <a:t>36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895440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R1">
            <a:extLst>
              <a:ext uri="{FF2B5EF4-FFF2-40B4-BE49-F238E27FC236}">
                <a16:creationId xmlns:a16="http://schemas.microsoft.com/office/drawing/2014/main" xmlns="" id="{5759F6CF-714A-39BE-100A-F858C60287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400" y="0"/>
            <a:ext cx="9702800" cy="6858000"/>
          </a:xfrm>
          <a:prstGeom prst="rect">
            <a:avLst/>
          </a:prstGeom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xmlns="" id="{45DBC476-B278-CBF2-9A35-D201904E2E6C}"/>
              </a:ext>
            </a:extLst>
          </p:cNvPr>
          <p:cNvGrpSpPr/>
          <p:nvPr/>
        </p:nvGrpSpPr>
        <p:grpSpPr>
          <a:xfrm>
            <a:off x="82900" y="69897"/>
            <a:ext cx="6796871" cy="402031"/>
            <a:chOff x="82900" y="87314"/>
            <a:chExt cx="6035615" cy="402031"/>
          </a:xfrm>
        </p:grpSpPr>
        <p:grpSp>
          <p:nvGrpSpPr>
            <p:cNvPr id="4" name="群組 3">
              <a:extLst>
                <a:ext uri="{FF2B5EF4-FFF2-40B4-BE49-F238E27FC236}">
                  <a16:creationId xmlns:a16="http://schemas.microsoft.com/office/drawing/2014/main" xmlns="" id="{A2F5F301-7EC1-3CAF-FFF7-507FAE617A48}"/>
                </a:ext>
              </a:extLst>
            </p:cNvPr>
            <p:cNvGrpSpPr/>
            <p:nvPr/>
          </p:nvGrpSpPr>
          <p:grpSpPr>
            <a:xfrm>
              <a:off x="82900" y="87314"/>
              <a:ext cx="3187350" cy="392112"/>
              <a:chOff x="325498" y="157447"/>
              <a:chExt cx="2088002" cy="605686"/>
            </a:xfrm>
          </p:grpSpPr>
          <p:pic>
            <p:nvPicPr>
              <p:cNvPr id="6" name="圖片 5">
                <a:extLst>
                  <a:ext uri="{FF2B5EF4-FFF2-40B4-BE49-F238E27FC236}">
                    <a16:creationId xmlns:a16="http://schemas.microsoft.com/office/drawing/2014/main" xmlns="" id="{FCD22C41-F5AA-9002-40CC-09245D5BAA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500" y="166683"/>
                <a:ext cx="2088000" cy="589733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7" name="圓角矩形 53">
                <a:extLst>
                  <a:ext uri="{FF2B5EF4-FFF2-40B4-BE49-F238E27FC236}">
                    <a16:creationId xmlns:a16="http://schemas.microsoft.com/office/drawing/2014/main" xmlns="" id="{F879604B-214F-FA52-1703-081FAECE7972}"/>
                  </a:ext>
                </a:extLst>
              </p:cNvPr>
              <p:cNvSpPr/>
              <p:nvPr/>
            </p:nvSpPr>
            <p:spPr>
              <a:xfrm>
                <a:off x="325498" y="157447"/>
                <a:ext cx="2086763" cy="605686"/>
              </a:xfrm>
              <a:prstGeom prst="roundRect">
                <a:avLst/>
              </a:prstGeom>
              <a:noFill/>
              <a:ln w="76200">
                <a:solidFill>
                  <a:srgbClr val="CEC9C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400"/>
              </a:p>
            </p:txBody>
          </p:sp>
        </p:grp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xmlns="" id="{9B4FEF1D-C9A0-589A-7476-87C83E561C52}"/>
                </a:ext>
              </a:extLst>
            </p:cNvPr>
            <p:cNvSpPr txBox="1"/>
            <p:nvPr/>
          </p:nvSpPr>
          <p:spPr>
            <a:xfrm>
              <a:off x="108240" y="115407"/>
              <a:ext cx="6010275" cy="373938"/>
            </a:xfrm>
            <a:prstGeom prst="rect">
              <a:avLst/>
            </a:prstGeom>
            <a:noFill/>
          </p:spPr>
          <p:txBody>
            <a:bodyPr wrap="square" lIns="96001" tIns="48001" rIns="96001" bIns="48001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1pPr>
              <a:lvl2pPr marL="639763" indent="-182563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2pPr>
              <a:lvl3pPr marL="1279525" indent="-365125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3pPr>
              <a:lvl4pPr marL="1919288" indent="-547688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4pPr>
              <a:lvl5pPr marL="2559050" indent="-73025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9pPr>
            </a:lstStyle>
            <a:p>
              <a:pPr marL="376669" indent="-376669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chemeClr val="accent2">
                    <a:lumMod val="50000"/>
                  </a:schemeClr>
                </a:buClr>
                <a:defRPr/>
              </a:pPr>
              <a:r>
                <a:rPr kumimoji="0" lang="zh-CN" alt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二、平面規劃設計 </a:t>
              </a:r>
              <a:r>
                <a:rPr kumimoji="0" lang="en-US" altLang="zh-CN" b="1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/ </a:t>
              </a:r>
              <a:r>
                <a:rPr kumimoji="0" lang="en-US" altLang="zh-CN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R1F</a:t>
              </a:r>
              <a:r>
                <a:rPr kumimoji="0" lang="zh-CN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平面圖</a:t>
              </a:r>
            </a:p>
          </p:txBody>
        </p:sp>
      </p:grpSp>
      <p:cxnSp>
        <p:nvCxnSpPr>
          <p:cNvPr id="8" name="直線接點 7">
            <a:extLst>
              <a:ext uri="{FF2B5EF4-FFF2-40B4-BE49-F238E27FC236}">
                <a16:creationId xmlns:a16="http://schemas.microsoft.com/office/drawing/2014/main" xmlns="" id="{2F843227-3E76-1F62-2152-C6AA2E848991}"/>
              </a:ext>
            </a:extLst>
          </p:cNvPr>
          <p:cNvCxnSpPr/>
          <p:nvPr/>
        </p:nvCxnSpPr>
        <p:spPr>
          <a:xfrm>
            <a:off x="2412261" y="460504"/>
            <a:ext cx="6264000" cy="15875"/>
          </a:xfrm>
          <a:prstGeom prst="line">
            <a:avLst/>
          </a:prstGeom>
          <a:ln>
            <a:solidFill>
              <a:srgbClr val="D1C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頁尾版面配置區 14">
            <a:extLst>
              <a:ext uri="{FF2B5EF4-FFF2-40B4-BE49-F238E27FC236}">
                <a16:creationId xmlns:a16="http://schemas.microsoft.com/office/drawing/2014/main" xmlns="" id="{267E96C1-C876-7687-616B-99E4C5CD6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87151" y="202535"/>
            <a:ext cx="1893455" cy="273844"/>
          </a:xfrm>
        </p:spPr>
        <p:txBody>
          <a:bodyPr/>
          <a:lstStyle/>
          <a:p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大同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區</a:t>
            </a:r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玉泉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段都更案   </a:t>
            </a:r>
          </a:p>
        </p:txBody>
      </p:sp>
      <p:sp>
        <p:nvSpPr>
          <p:cNvPr id="10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7600950" y="6584156"/>
            <a:ext cx="1543050" cy="273844"/>
          </a:xfrm>
        </p:spPr>
        <p:txBody>
          <a:bodyPr/>
          <a:lstStyle/>
          <a:p>
            <a:r>
              <a:rPr lang="en-US" altLang="zh-TW" dirty="0" smtClean="0"/>
              <a:t>37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675714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R2R3">
            <a:extLst>
              <a:ext uri="{FF2B5EF4-FFF2-40B4-BE49-F238E27FC236}">
                <a16:creationId xmlns:a16="http://schemas.microsoft.com/office/drawing/2014/main" xmlns="" id="{3B80D4C6-5FB3-A55D-6284-1EFA5E085F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400" y="0"/>
            <a:ext cx="9702800" cy="6858000"/>
          </a:xfrm>
          <a:prstGeom prst="rect">
            <a:avLst/>
          </a:prstGeom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xmlns="" id="{BEEF4C54-C574-8C65-A79E-AA5FDBF8A2FB}"/>
              </a:ext>
            </a:extLst>
          </p:cNvPr>
          <p:cNvGrpSpPr/>
          <p:nvPr/>
        </p:nvGrpSpPr>
        <p:grpSpPr>
          <a:xfrm>
            <a:off x="82900" y="87314"/>
            <a:ext cx="6997169" cy="402031"/>
            <a:chOff x="82900" y="87314"/>
            <a:chExt cx="6035615" cy="402031"/>
          </a:xfrm>
        </p:grpSpPr>
        <p:grpSp>
          <p:nvGrpSpPr>
            <p:cNvPr id="4" name="群組 3">
              <a:extLst>
                <a:ext uri="{FF2B5EF4-FFF2-40B4-BE49-F238E27FC236}">
                  <a16:creationId xmlns:a16="http://schemas.microsoft.com/office/drawing/2014/main" xmlns="" id="{9658A8F5-5C2F-4367-E9F5-A8EDC1EDD4DC}"/>
                </a:ext>
              </a:extLst>
            </p:cNvPr>
            <p:cNvGrpSpPr/>
            <p:nvPr/>
          </p:nvGrpSpPr>
          <p:grpSpPr>
            <a:xfrm>
              <a:off x="82900" y="87314"/>
              <a:ext cx="3187350" cy="392112"/>
              <a:chOff x="325498" y="157447"/>
              <a:chExt cx="2088002" cy="605686"/>
            </a:xfrm>
          </p:grpSpPr>
          <p:pic>
            <p:nvPicPr>
              <p:cNvPr id="6" name="圖片 5">
                <a:extLst>
                  <a:ext uri="{FF2B5EF4-FFF2-40B4-BE49-F238E27FC236}">
                    <a16:creationId xmlns:a16="http://schemas.microsoft.com/office/drawing/2014/main" xmlns="" id="{A2D0EE0C-BB23-33A5-253D-6646FB0429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500" y="166683"/>
                <a:ext cx="2088000" cy="589733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7" name="圓角矩形 53">
                <a:extLst>
                  <a:ext uri="{FF2B5EF4-FFF2-40B4-BE49-F238E27FC236}">
                    <a16:creationId xmlns:a16="http://schemas.microsoft.com/office/drawing/2014/main" xmlns="" id="{E13013D3-269A-CB92-80A8-CD8220EFD61C}"/>
                  </a:ext>
                </a:extLst>
              </p:cNvPr>
              <p:cNvSpPr/>
              <p:nvPr/>
            </p:nvSpPr>
            <p:spPr>
              <a:xfrm>
                <a:off x="325498" y="157447"/>
                <a:ext cx="2086763" cy="605686"/>
              </a:xfrm>
              <a:prstGeom prst="roundRect">
                <a:avLst/>
              </a:prstGeom>
              <a:noFill/>
              <a:ln w="76200">
                <a:solidFill>
                  <a:srgbClr val="CEC9C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400"/>
              </a:p>
            </p:txBody>
          </p:sp>
        </p:grp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xmlns="" id="{BBF3CBC7-30E2-30BA-6C2C-9EAA16E45328}"/>
                </a:ext>
              </a:extLst>
            </p:cNvPr>
            <p:cNvSpPr txBox="1"/>
            <p:nvPr/>
          </p:nvSpPr>
          <p:spPr>
            <a:xfrm>
              <a:off x="108240" y="115407"/>
              <a:ext cx="6010275" cy="373938"/>
            </a:xfrm>
            <a:prstGeom prst="rect">
              <a:avLst/>
            </a:prstGeom>
            <a:noFill/>
          </p:spPr>
          <p:txBody>
            <a:bodyPr wrap="square" lIns="96001" tIns="48001" rIns="96001" bIns="48001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1pPr>
              <a:lvl2pPr marL="639763" indent="-182563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2pPr>
              <a:lvl3pPr marL="1279525" indent="-365125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3pPr>
              <a:lvl4pPr marL="1919288" indent="-547688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4pPr>
              <a:lvl5pPr marL="2559050" indent="-73025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9pPr>
            </a:lstStyle>
            <a:p>
              <a:pPr marL="376669" indent="-376669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chemeClr val="accent2">
                    <a:lumMod val="50000"/>
                  </a:schemeClr>
                </a:buClr>
                <a:defRPr/>
              </a:pPr>
              <a:r>
                <a:rPr kumimoji="0" lang="zh-CN" alt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二、平面規劃設計 </a:t>
              </a:r>
              <a:r>
                <a:rPr kumimoji="0" lang="en-US" altLang="zh-CN" b="1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/ </a:t>
              </a:r>
              <a:r>
                <a:rPr kumimoji="0" lang="en-US" altLang="zh-CN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R2,R3F</a:t>
              </a:r>
              <a:r>
                <a:rPr kumimoji="0" lang="zh-CN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平面圖</a:t>
              </a:r>
            </a:p>
          </p:txBody>
        </p:sp>
      </p:grpSp>
      <p:cxnSp>
        <p:nvCxnSpPr>
          <p:cNvPr id="8" name="直線接點 7">
            <a:extLst>
              <a:ext uri="{FF2B5EF4-FFF2-40B4-BE49-F238E27FC236}">
                <a16:creationId xmlns:a16="http://schemas.microsoft.com/office/drawing/2014/main" xmlns="" id="{9AE994BF-8842-C268-FB64-89A1986AFDBF}"/>
              </a:ext>
            </a:extLst>
          </p:cNvPr>
          <p:cNvCxnSpPr/>
          <p:nvPr/>
        </p:nvCxnSpPr>
        <p:spPr>
          <a:xfrm>
            <a:off x="2412261" y="460504"/>
            <a:ext cx="6264000" cy="15875"/>
          </a:xfrm>
          <a:prstGeom prst="line">
            <a:avLst/>
          </a:prstGeom>
          <a:ln>
            <a:solidFill>
              <a:srgbClr val="D1C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頁尾版面配置區 14">
            <a:extLst>
              <a:ext uri="{FF2B5EF4-FFF2-40B4-BE49-F238E27FC236}">
                <a16:creationId xmlns:a16="http://schemas.microsoft.com/office/drawing/2014/main" xmlns="" id="{53F21099-D892-A8DB-000F-557853FBE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87151" y="202535"/>
            <a:ext cx="1893455" cy="273844"/>
          </a:xfrm>
        </p:spPr>
        <p:txBody>
          <a:bodyPr/>
          <a:lstStyle/>
          <a:p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大同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區</a:t>
            </a:r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玉泉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段都更案   </a:t>
            </a:r>
          </a:p>
        </p:txBody>
      </p:sp>
      <p:sp>
        <p:nvSpPr>
          <p:cNvPr id="10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7600950" y="6584156"/>
            <a:ext cx="1543050" cy="273844"/>
          </a:xfrm>
        </p:spPr>
        <p:txBody>
          <a:bodyPr/>
          <a:lstStyle/>
          <a:p>
            <a:r>
              <a:rPr lang="en-US" altLang="zh-TW" dirty="0" smtClean="0"/>
              <a:t>38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076760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B1">
            <a:extLst>
              <a:ext uri="{FF2B5EF4-FFF2-40B4-BE49-F238E27FC236}">
                <a16:creationId xmlns:a16="http://schemas.microsoft.com/office/drawing/2014/main" xmlns="" id="{55E398CF-7A8D-C9DF-C8A7-9FF916E0BF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400" y="0"/>
            <a:ext cx="9702800" cy="6858000"/>
          </a:xfrm>
          <a:prstGeom prst="rect">
            <a:avLst/>
          </a:prstGeom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xmlns="" id="{01261B14-4BB7-4E57-B243-303D6BE1ACB6}"/>
              </a:ext>
            </a:extLst>
          </p:cNvPr>
          <p:cNvGrpSpPr/>
          <p:nvPr/>
        </p:nvGrpSpPr>
        <p:grpSpPr>
          <a:xfrm>
            <a:off x="82901" y="87314"/>
            <a:ext cx="6474654" cy="402031"/>
            <a:chOff x="82900" y="87314"/>
            <a:chExt cx="6035615" cy="402031"/>
          </a:xfrm>
        </p:grpSpPr>
        <p:grpSp>
          <p:nvGrpSpPr>
            <p:cNvPr id="4" name="群組 3">
              <a:extLst>
                <a:ext uri="{FF2B5EF4-FFF2-40B4-BE49-F238E27FC236}">
                  <a16:creationId xmlns:a16="http://schemas.microsoft.com/office/drawing/2014/main" xmlns="" id="{112C5C4B-314F-CA71-D7A8-A261304F2B62}"/>
                </a:ext>
              </a:extLst>
            </p:cNvPr>
            <p:cNvGrpSpPr/>
            <p:nvPr/>
          </p:nvGrpSpPr>
          <p:grpSpPr>
            <a:xfrm>
              <a:off x="82900" y="87314"/>
              <a:ext cx="3187350" cy="392112"/>
              <a:chOff x="325498" y="157447"/>
              <a:chExt cx="2088002" cy="605686"/>
            </a:xfrm>
          </p:grpSpPr>
          <p:pic>
            <p:nvPicPr>
              <p:cNvPr id="6" name="圖片 5">
                <a:extLst>
                  <a:ext uri="{FF2B5EF4-FFF2-40B4-BE49-F238E27FC236}">
                    <a16:creationId xmlns:a16="http://schemas.microsoft.com/office/drawing/2014/main" xmlns="" id="{541E7C1E-B584-607B-6CC4-B55B9A354C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500" y="166683"/>
                <a:ext cx="2088000" cy="589733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7" name="圓角矩形 53">
                <a:extLst>
                  <a:ext uri="{FF2B5EF4-FFF2-40B4-BE49-F238E27FC236}">
                    <a16:creationId xmlns:a16="http://schemas.microsoft.com/office/drawing/2014/main" xmlns="" id="{52527D00-668A-099D-88BC-52411D3527DD}"/>
                  </a:ext>
                </a:extLst>
              </p:cNvPr>
              <p:cNvSpPr/>
              <p:nvPr/>
            </p:nvSpPr>
            <p:spPr>
              <a:xfrm>
                <a:off x="325498" y="157447"/>
                <a:ext cx="2086763" cy="605686"/>
              </a:xfrm>
              <a:prstGeom prst="roundRect">
                <a:avLst/>
              </a:prstGeom>
              <a:noFill/>
              <a:ln w="76200">
                <a:solidFill>
                  <a:srgbClr val="CEC9C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400"/>
              </a:p>
            </p:txBody>
          </p:sp>
        </p:grp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xmlns="" id="{4F281B38-98FB-E3A2-9FEA-6717E4AC718D}"/>
                </a:ext>
              </a:extLst>
            </p:cNvPr>
            <p:cNvSpPr txBox="1"/>
            <p:nvPr/>
          </p:nvSpPr>
          <p:spPr>
            <a:xfrm>
              <a:off x="108240" y="115407"/>
              <a:ext cx="6010275" cy="373938"/>
            </a:xfrm>
            <a:prstGeom prst="rect">
              <a:avLst/>
            </a:prstGeom>
            <a:noFill/>
          </p:spPr>
          <p:txBody>
            <a:bodyPr wrap="square" lIns="96001" tIns="48001" rIns="96001" bIns="48001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1pPr>
              <a:lvl2pPr marL="639763" indent="-182563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2pPr>
              <a:lvl3pPr marL="1279525" indent="-365125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3pPr>
              <a:lvl4pPr marL="1919288" indent="-547688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4pPr>
              <a:lvl5pPr marL="2559050" indent="-73025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9pPr>
            </a:lstStyle>
            <a:p>
              <a:pPr marL="376669" indent="-376669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chemeClr val="accent2">
                    <a:lumMod val="50000"/>
                  </a:schemeClr>
                </a:buClr>
                <a:defRPr/>
              </a:pPr>
              <a:r>
                <a:rPr kumimoji="0" lang="zh-CN" alt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二、平面規劃設計 </a:t>
              </a:r>
              <a:r>
                <a:rPr kumimoji="0" lang="en-US" altLang="zh-CN" b="1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/ </a:t>
              </a:r>
              <a:r>
                <a:rPr kumimoji="0" lang="en-US" altLang="zh-CN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B1F</a:t>
              </a:r>
              <a:r>
                <a:rPr kumimoji="0" lang="zh-CN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平面圖</a:t>
              </a:r>
            </a:p>
          </p:txBody>
        </p:sp>
      </p:grpSp>
      <p:cxnSp>
        <p:nvCxnSpPr>
          <p:cNvPr id="8" name="直線接點 7">
            <a:extLst>
              <a:ext uri="{FF2B5EF4-FFF2-40B4-BE49-F238E27FC236}">
                <a16:creationId xmlns:a16="http://schemas.microsoft.com/office/drawing/2014/main" xmlns="" id="{40DEE92F-479A-D054-406C-FE2F7F231851}"/>
              </a:ext>
            </a:extLst>
          </p:cNvPr>
          <p:cNvCxnSpPr/>
          <p:nvPr/>
        </p:nvCxnSpPr>
        <p:spPr>
          <a:xfrm>
            <a:off x="2412261" y="460504"/>
            <a:ext cx="6264000" cy="15875"/>
          </a:xfrm>
          <a:prstGeom prst="line">
            <a:avLst/>
          </a:prstGeom>
          <a:ln>
            <a:solidFill>
              <a:srgbClr val="D1C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頁尾版面配置區 14">
            <a:extLst>
              <a:ext uri="{FF2B5EF4-FFF2-40B4-BE49-F238E27FC236}">
                <a16:creationId xmlns:a16="http://schemas.microsoft.com/office/drawing/2014/main" xmlns="" id="{B311B030-060C-ED61-485A-54533EC8D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87151" y="202535"/>
            <a:ext cx="1893455" cy="273844"/>
          </a:xfrm>
        </p:spPr>
        <p:txBody>
          <a:bodyPr/>
          <a:lstStyle/>
          <a:p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大同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區</a:t>
            </a:r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玉泉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段都更案   </a:t>
            </a:r>
          </a:p>
        </p:txBody>
      </p:sp>
      <p:sp>
        <p:nvSpPr>
          <p:cNvPr id="10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7600950" y="6584156"/>
            <a:ext cx="1543050" cy="273844"/>
          </a:xfrm>
        </p:spPr>
        <p:txBody>
          <a:bodyPr/>
          <a:lstStyle/>
          <a:p>
            <a:r>
              <a:rPr lang="en-US" altLang="zh-TW" dirty="0" smtClean="0"/>
              <a:t>39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87444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接點 4"/>
          <p:cNvCxnSpPr/>
          <p:nvPr/>
        </p:nvCxnSpPr>
        <p:spPr>
          <a:xfrm>
            <a:off x="2412261" y="460504"/>
            <a:ext cx="6264000" cy="15875"/>
          </a:xfrm>
          <a:prstGeom prst="line">
            <a:avLst/>
          </a:prstGeom>
          <a:ln>
            <a:solidFill>
              <a:srgbClr val="D1C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群組 20"/>
          <p:cNvGrpSpPr/>
          <p:nvPr/>
        </p:nvGrpSpPr>
        <p:grpSpPr>
          <a:xfrm>
            <a:off x="325498" y="157447"/>
            <a:ext cx="4560538" cy="605686"/>
            <a:chOff x="325498" y="157447"/>
            <a:chExt cx="2088002" cy="605686"/>
          </a:xfrm>
        </p:grpSpPr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500" y="166683"/>
              <a:ext cx="2088000" cy="589733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7" name="圓角矩形 16"/>
            <p:cNvSpPr/>
            <p:nvPr/>
          </p:nvSpPr>
          <p:spPr>
            <a:xfrm>
              <a:off x="325498" y="157447"/>
              <a:ext cx="2086763" cy="605686"/>
            </a:xfrm>
            <a:prstGeom prst="roundRect">
              <a:avLst/>
            </a:prstGeom>
            <a:noFill/>
            <a:ln w="76200">
              <a:solidFill>
                <a:srgbClr val="CEC9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7600950" y="6584156"/>
            <a:ext cx="1543050" cy="273844"/>
          </a:xfrm>
        </p:spPr>
        <p:txBody>
          <a:bodyPr/>
          <a:lstStyle/>
          <a:p>
            <a:fld id="{F47CEAE1-C982-4D7B-9E1A-CEEB45A21EB1}" type="slidenum">
              <a:rPr lang="zh-TW" altLang="en-US" smtClean="0"/>
              <a:pPr/>
              <a:t>4</a:t>
            </a:fld>
            <a:endParaRPr lang="zh-TW" altLang="en-US" dirty="0"/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742950" y="1187117"/>
            <a:ext cx="6769100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9pPr>
          </a:lstStyle>
          <a:p>
            <a:pPr marL="342900" indent="-342900" eaLnBrk="1" hangingPunct="1">
              <a:lnSpc>
                <a:spcPts val="2400"/>
              </a:lnSpc>
              <a:spcBef>
                <a:spcPts val="1200"/>
              </a:spcBef>
              <a:spcAft>
                <a:spcPts val="0"/>
              </a:spcAft>
              <a:buClr>
                <a:srgbClr val="990000"/>
              </a:buClr>
              <a:buFont typeface="Wingdings" pitchFamily="2" charset="2"/>
              <a:buChar char="r"/>
              <a:defRPr/>
            </a:pPr>
            <a:r>
              <a:rPr lang="zh-CN" altLang="en-US" sz="2200" dirty="0">
                <a:solidFill>
                  <a:schemeClr val="accent5">
                    <a:lumMod val="10000"/>
                  </a:schemeClr>
                </a:solidFill>
                <a:ea typeface="微軟正黑體" pitchFamily="34" charset="-120"/>
                <a:cs typeface="Times New Roman" panose="02020603050405020304" pitchFamily="18" charset="0"/>
              </a:rPr>
              <a:t>公告</a:t>
            </a:r>
            <a:endParaRPr lang="en-US" altLang="zh-CN" sz="2200" dirty="0">
              <a:solidFill>
                <a:schemeClr val="accent5">
                  <a:lumMod val="10000"/>
                </a:schemeClr>
              </a:solidFill>
              <a:ea typeface="微軟正黑體" pitchFamily="34" charset="-120"/>
              <a:cs typeface="Times New Roman" panose="02020603050405020304" pitchFamily="18" charset="0"/>
            </a:endParaRPr>
          </a:p>
          <a:p>
            <a:pPr marL="531813" indent="-342900" eaLnBrk="1" hangingPunct="1">
              <a:lnSpc>
                <a:spcPts val="2400"/>
              </a:lnSpc>
              <a:spcBef>
                <a:spcPts val="1200"/>
              </a:spcBef>
              <a:spcAft>
                <a:spcPts val="0"/>
              </a:spcAft>
              <a:buClr>
                <a:srgbClr val="990000"/>
              </a:buClr>
              <a:buFont typeface="Wingdings" pitchFamily="2" charset="2"/>
              <a:buChar char="n"/>
              <a:defRPr/>
            </a:pPr>
            <a:r>
              <a:rPr lang="zh-CN" altLang="en-US" sz="2200" dirty="0">
                <a:solidFill>
                  <a:schemeClr val="accent5">
                    <a:lumMod val="10000"/>
                  </a:schemeClr>
                </a:solidFill>
                <a:ea typeface="微軟正黑體" pitchFamily="34" charset="-120"/>
                <a:cs typeface="Times New Roman" panose="02020603050405020304" pitchFamily="18" charset="0"/>
              </a:rPr>
              <a:t>公告日期：</a:t>
            </a:r>
            <a:r>
              <a:rPr lang="en-US" altLang="zh-CN" sz="2200" dirty="0">
                <a:solidFill>
                  <a:schemeClr val="accent5">
                    <a:lumMod val="10000"/>
                  </a:schemeClr>
                </a:solidFill>
                <a:ea typeface="微軟正黑體" pitchFamily="34" charset="-120"/>
                <a:cs typeface="Times New Roman" panose="02020603050405020304" pitchFamily="18" charset="0"/>
              </a:rPr>
              <a:t>112.3.15</a:t>
            </a:r>
          </a:p>
          <a:p>
            <a:pPr marL="531813" indent="-342900" eaLnBrk="1" hangingPunct="1">
              <a:lnSpc>
                <a:spcPts val="2400"/>
              </a:lnSpc>
              <a:spcBef>
                <a:spcPts val="1200"/>
              </a:spcBef>
              <a:spcAft>
                <a:spcPts val="0"/>
              </a:spcAft>
              <a:buClr>
                <a:srgbClr val="990000"/>
              </a:buClr>
              <a:buFont typeface="Wingdings" pitchFamily="2" charset="2"/>
              <a:buChar char="n"/>
              <a:defRPr/>
            </a:pPr>
            <a:r>
              <a:rPr lang="zh-CN" altLang="en-US" sz="2200" dirty="0">
                <a:solidFill>
                  <a:schemeClr val="accent5">
                    <a:lumMod val="10000"/>
                  </a:schemeClr>
                </a:solidFill>
                <a:ea typeface="微軟正黑體" pitchFamily="34" charset="-120"/>
                <a:cs typeface="Times New Roman" panose="02020603050405020304" pitchFamily="18" charset="0"/>
              </a:rPr>
              <a:t>張貼處：臺北市大同區玉泉里辦公處公告欄</a:t>
            </a:r>
            <a:endParaRPr lang="zh-TW" altLang="en-US" sz="2200" dirty="0">
              <a:solidFill>
                <a:schemeClr val="accent5">
                  <a:lumMod val="10000"/>
                </a:schemeClr>
              </a:solidFill>
              <a:ea typeface="微軟正黑體" pitchFamily="34" charset="-120"/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ts val="2400"/>
              </a:lnSpc>
              <a:spcBef>
                <a:spcPts val="1800"/>
              </a:spcBef>
              <a:spcAft>
                <a:spcPts val="0"/>
              </a:spcAft>
              <a:buClr>
                <a:srgbClr val="990000"/>
              </a:buClr>
              <a:buFont typeface="Wingdings" pitchFamily="2" charset="2"/>
              <a:buChar char="r"/>
              <a:defRPr/>
            </a:pPr>
            <a:r>
              <a:rPr lang="zh-CN" altLang="en-US" sz="2200" dirty="0">
                <a:solidFill>
                  <a:schemeClr val="accent5">
                    <a:lumMod val="10000"/>
                  </a:schemeClr>
                </a:solidFill>
                <a:ea typeface="微軟正黑體" pitchFamily="34" charset="-120"/>
                <a:cs typeface="Times New Roman" panose="02020603050405020304" pitchFamily="18" charset="0"/>
              </a:rPr>
              <a:t>登報</a:t>
            </a:r>
            <a:endParaRPr lang="zh-TW" altLang="en-US" sz="2200" dirty="0">
              <a:solidFill>
                <a:schemeClr val="accent5">
                  <a:lumMod val="10000"/>
                </a:schemeClr>
              </a:solidFill>
              <a:ea typeface="微軟正黑體" pitchFamily="34" charset="-120"/>
              <a:cs typeface="Times New Roman" panose="02020603050405020304" pitchFamily="18" charset="0"/>
            </a:endParaRPr>
          </a:p>
          <a:p>
            <a:pPr marL="531813" indent="-342900" eaLnBrk="1" hangingPunct="1">
              <a:lnSpc>
                <a:spcPts val="2400"/>
              </a:lnSpc>
              <a:spcBef>
                <a:spcPts val="1200"/>
              </a:spcBef>
              <a:spcAft>
                <a:spcPts val="0"/>
              </a:spcAft>
              <a:buClr>
                <a:srgbClr val="990000"/>
              </a:buClr>
              <a:buFont typeface="Wingdings" pitchFamily="2" charset="2"/>
              <a:buChar char="n"/>
              <a:defRPr/>
            </a:pPr>
            <a:r>
              <a:rPr lang="zh-CN" altLang="en-US" sz="2200" dirty="0">
                <a:solidFill>
                  <a:schemeClr val="accent5">
                    <a:lumMod val="10000"/>
                  </a:schemeClr>
                </a:solidFill>
                <a:ea typeface="微軟正黑體" pitchFamily="34" charset="-120"/>
                <a:cs typeface="Times New Roman" panose="02020603050405020304" pitchFamily="18" charset="0"/>
              </a:rPr>
              <a:t>刊登日期：</a:t>
            </a:r>
            <a:r>
              <a:rPr lang="en-US" altLang="zh-CN" sz="2200" dirty="0">
                <a:solidFill>
                  <a:schemeClr val="accent5">
                    <a:lumMod val="10000"/>
                  </a:schemeClr>
                </a:solidFill>
                <a:ea typeface="微軟正黑體" pitchFamily="34" charset="-120"/>
                <a:cs typeface="Times New Roman" panose="02020603050405020304" pitchFamily="18" charset="0"/>
              </a:rPr>
              <a:t>112.3.15~112.3.17</a:t>
            </a:r>
          </a:p>
          <a:p>
            <a:pPr marL="531813" indent="-342900" eaLnBrk="1" hangingPunct="1">
              <a:lnSpc>
                <a:spcPts val="2400"/>
              </a:lnSpc>
              <a:spcBef>
                <a:spcPts val="1200"/>
              </a:spcBef>
              <a:spcAft>
                <a:spcPts val="0"/>
              </a:spcAft>
              <a:buClr>
                <a:srgbClr val="990000"/>
              </a:buClr>
              <a:buFont typeface="Wingdings" pitchFamily="2" charset="2"/>
              <a:buChar char="n"/>
              <a:defRPr/>
            </a:pPr>
            <a:r>
              <a:rPr lang="zh-CN" altLang="en-US" sz="2200" dirty="0">
                <a:solidFill>
                  <a:schemeClr val="accent5">
                    <a:lumMod val="10000"/>
                  </a:schemeClr>
                </a:solidFill>
                <a:ea typeface="微軟正黑體" pitchFamily="34" charset="-120"/>
                <a:cs typeface="Times New Roman" panose="02020603050405020304" pitchFamily="18" charset="0"/>
              </a:rPr>
              <a:t>刊登報紙：太平洋日報</a:t>
            </a:r>
            <a:endParaRPr lang="en-US" altLang="zh-CN" dirty="0">
              <a:solidFill>
                <a:schemeClr val="accent5">
                  <a:lumMod val="10000"/>
                </a:schemeClr>
              </a:solidFill>
              <a:ea typeface="微軟正黑體" pitchFamily="34" charset="-120"/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ts val="2400"/>
              </a:lnSpc>
              <a:spcBef>
                <a:spcPts val="1800"/>
              </a:spcBef>
              <a:spcAft>
                <a:spcPts val="0"/>
              </a:spcAft>
              <a:buClr>
                <a:srgbClr val="990000"/>
              </a:buClr>
              <a:buFont typeface="Wingdings" pitchFamily="2" charset="2"/>
              <a:buChar char="r"/>
              <a:defRPr/>
            </a:pPr>
            <a:r>
              <a:rPr lang="zh-CN" altLang="en-US" sz="2200" dirty="0">
                <a:solidFill>
                  <a:schemeClr val="accent5">
                    <a:lumMod val="10000"/>
                  </a:schemeClr>
                </a:solidFill>
                <a:ea typeface="微軟正黑體" pitchFamily="34" charset="-120"/>
                <a:cs typeface="Times New Roman" panose="02020603050405020304" pitchFamily="18" charset="0"/>
              </a:rPr>
              <a:t>開會通知單</a:t>
            </a:r>
            <a:endParaRPr lang="en-US" altLang="zh-CN" sz="2200" dirty="0">
              <a:solidFill>
                <a:schemeClr val="accent5">
                  <a:lumMod val="10000"/>
                </a:schemeClr>
              </a:solidFill>
              <a:ea typeface="微軟正黑體" pitchFamily="34" charset="-120"/>
              <a:cs typeface="Times New Roman" panose="02020603050405020304" pitchFamily="18" charset="0"/>
            </a:endParaRPr>
          </a:p>
          <a:p>
            <a:pPr marL="531813" indent="-342900" eaLnBrk="1" hangingPunct="1">
              <a:lnSpc>
                <a:spcPts val="2400"/>
              </a:lnSpc>
              <a:spcBef>
                <a:spcPts val="1200"/>
              </a:spcBef>
              <a:spcAft>
                <a:spcPts val="0"/>
              </a:spcAft>
              <a:buClr>
                <a:srgbClr val="990000"/>
              </a:buClr>
              <a:buFont typeface="Wingdings" pitchFamily="2" charset="2"/>
              <a:buChar char="n"/>
              <a:defRPr/>
            </a:pPr>
            <a:r>
              <a:rPr lang="zh-CN" altLang="en-US" sz="2400" dirty="0">
                <a:solidFill>
                  <a:schemeClr val="accent5">
                    <a:lumMod val="10000"/>
                  </a:schemeClr>
                </a:solidFill>
                <a:ea typeface="微軟正黑體" pitchFamily="34" charset="-120"/>
                <a:cs typeface="Times New Roman" panose="02020603050405020304" pitchFamily="18" charset="0"/>
              </a:rPr>
              <a:t>雙掛號寄發日期：</a:t>
            </a:r>
            <a:r>
              <a:rPr lang="en-US" altLang="zh-CN" sz="2400" dirty="0">
                <a:solidFill>
                  <a:schemeClr val="accent5">
                    <a:lumMod val="10000"/>
                  </a:schemeClr>
                </a:solidFill>
                <a:ea typeface="微軟正黑體" pitchFamily="34" charset="-120"/>
                <a:cs typeface="Times New Roman" panose="02020603050405020304" pitchFamily="18" charset="0"/>
              </a:rPr>
              <a:t>112.3.15</a:t>
            </a:r>
          </a:p>
          <a:p>
            <a:pPr marL="342900" indent="-342900" eaLnBrk="1" hangingPunct="1">
              <a:lnSpc>
                <a:spcPts val="2400"/>
              </a:lnSpc>
              <a:spcBef>
                <a:spcPts val="1800"/>
              </a:spcBef>
              <a:spcAft>
                <a:spcPts val="0"/>
              </a:spcAft>
              <a:buClr>
                <a:srgbClr val="990000"/>
              </a:buClr>
              <a:buFont typeface="Wingdings" pitchFamily="2" charset="2"/>
              <a:buChar char="r"/>
              <a:defRPr/>
            </a:pPr>
            <a:r>
              <a:rPr lang="zh-CN" altLang="en-US" sz="2200" dirty="0">
                <a:solidFill>
                  <a:schemeClr val="accent5">
                    <a:lumMod val="10000"/>
                  </a:schemeClr>
                </a:solidFill>
                <a:ea typeface="微軟正黑體" pitchFamily="34" charset="-120"/>
                <a:cs typeface="Times New Roman" panose="02020603050405020304" pitchFamily="18" charset="0"/>
              </a:rPr>
              <a:t>傳單</a:t>
            </a:r>
            <a:endParaRPr lang="en-US" altLang="zh-CN" sz="2200" dirty="0">
              <a:solidFill>
                <a:schemeClr val="accent5">
                  <a:lumMod val="10000"/>
                </a:schemeClr>
              </a:solidFill>
              <a:ea typeface="微軟正黑體" pitchFamily="34" charset="-120"/>
              <a:cs typeface="Times New Roman" panose="02020603050405020304" pitchFamily="18" charset="0"/>
            </a:endParaRPr>
          </a:p>
          <a:p>
            <a:pPr marL="531813" indent="-342900" eaLnBrk="1" hangingPunct="1">
              <a:lnSpc>
                <a:spcPts val="2400"/>
              </a:lnSpc>
              <a:spcBef>
                <a:spcPts val="1200"/>
              </a:spcBef>
              <a:spcAft>
                <a:spcPts val="0"/>
              </a:spcAft>
              <a:buClr>
                <a:srgbClr val="990000"/>
              </a:buClr>
              <a:buFont typeface="Wingdings" pitchFamily="2" charset="2"/>
              <a:buChar char="n"/>
              <a:defRPr/>
            </a:pPr>
            <a:r>
              <a:rPr lang="zh-CN" altLang="en-US" sz="2200" dirty="0">
                <a:solidFill>
                  <a:schemeClr val="accent5">
                    <a:lumMod val="10000"/>
                  </a:schemeClr>
                </a:solidFill>
                <a:ea typeface="微軟正黑體" pitchFamily="34" charset="-120"/>
                <a:cs typeface="Times New Roman" panose="02020603050405020304" pitchFamily="18" charset="0"/>
              </a:rPr>
              <a:t>平信寄發日期：</a:t>
            </a:r>
            <a:r>
              <a:rPr lang="en-US" altLang="zh-CN" sz="2200" dirty="0">
                <a:solidFill>
                  <a:schemeClr val="accent5">
                    <a:lumMod val="10000"/>
                  </a:schemeClr>
                </a:solidFill>
                <a:ea typeface="微軟正黑體" pitchFamily="34" charset="-120"/>
                <a:cs typeface="Times New Roman" panose="02020603050405020304" pitchFamily="18" charset="0"/>
              </a:rPr>
              <a:t>112.3.15</a:t>
            </a:r>
            <a:endParaRPr lang="zh-TW" altLang="en-US" sz="2200" dirty="0">
              <a:solidFill>
                <a:schemeClr val="accent5">
                  <a:lumMod val="10000"/>
                </a:schemeClr>
              </a:solidFill>
              <a:ea typeface="微軟正黑體" pitchFamily="34" charset="-120"/>
              <a:cs typeface="Times New Roman" panose="02020603050405020304" pitchFamily="18" charset="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657225" y="202325"/>
            <a:ext cx="4124325" cy="527827"/>
          </a:xfrm>
          <a:prstGeom prst="rect">
            <a:avLst/>
          </a:prstGeom>
          <a:noFill/>
        </p:spPr>
        <p:txBody>
          <a:bodyPr wrap="square" lIns="96001" tIns="48001" rIns="96001" bIns="48001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1pPr>
            <a:lvl2pPr marL="639763" indent="-182563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1279525" indent="-365125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919288" indent="-547688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2559050" indent="-73025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 marL="376669" indent="-376669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defRPr/>
            </a:pPr>
            <a:r>
              <a:rPr kumimoji="0" lang="zh-CN" altLang="en-US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公聽會程序</a:t>
            </a:r>
            <a:r>
              <a:rPr kumimoji="0" lang="en-US" altLang="zh-CN" sz="20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kumimoji="0" lang="zh-CN" altLang="en-US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公告、登報、通知</a:t>
            </a:r>
            <a:endParaRPr kumimoji="0" lang="zh-TW" altLang="en-US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頁尾版面配置區 14"/>
          <p:cNvSpPr>
            <a:spLocks noGrp="1"/>
          </p:cNvSpPr>
          <p:nvPr>
            <p:ph type="ftr" sz="quarter" idx="11"/>
          </p:nvPr>
        </p:nvSpPr>
        <p:spPr>
          <a:xfrm>
            <a:off x="7087151" y="202535"/>
            <a:ext cx="1893455" cy="273844"/>
          </a:xfrm>
        </p:spPr>
        <p:txBody>
          <a:bodyPr/>
          <a:lstStyle/>
          <a:p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大同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區</a:t>
            </a:r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玉泉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段都更案   </a:t>
            </a:r>
          </a:p>
        </p:txBody>
      </p:sp>
    </p:spTree>
    <p:extLst>
      <p:ext uri="{BB962C8B-B14F-4D97-AF65-F5344CB8AC3E}">
        <p14:creationId xmlns:p14="http://schemas.microsoft.com/office/powerpoint/2010/main" val="36125239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B2">
            <a:extLst>
              <a:ext uri="{FF2B5EF4-FFF2-40B4-BE49-F238E27FC236}">
                <a16:creationId xmlns:a16="http://schemas.microsoft.com/office/drawing/2014/main" xmlns="" id="{DEDCC521-D898-F2DA-C62E-F2FDDE6F3B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400" y="0"/>
            <a:ext cx="9702800" cy="6858000"/>
          </a:xfrm>
          <a:prstGeom prst="rect">
            <a:avLst/>
          </a:prstGeom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xmlns="" id="{BCF93689-1E3E-16C6-2CED-FE9EAA1FC60E}"/>
              </a:ext>
            </a:extLst>
          </p:cNvPr>
          <p:cNvGrpSpPr/>
          <p:nvPr/>
        </p:nvGrpSpPr>
        <p:grpSpPr>
          <a:xfrm>
            <a:off x="82901" y="87314"/>
            <a:ext cx="6474654" cy="402031"/>
            <a:chOff x="82900" y="87314"/>
            <a:chExt cx="6035615" cy="402031"/>
          </a:xfrm>
        </p:grpSpPr>
        <p:grpSp>
          <p:nvGrpSpPr>
            <p:cNvPr id="4" name="群組 3">
              <a:extLst>
                <a:ext uri="{FF2B5EF4-FFF2-40B4-BE49-F238E27FC236}">
                  <a16:creationId xmlns:a16="http://schemas.microsoft.com/office/drawing/2014/main" xmlns="" id="{90C3D03A-7A49-F0A8-B56B-1C41CEA8BDED}"/>
                </a:ext>
              </a:extLst>
            </p:cNvPr>
            <p:cNvGrpSpPr/>
            <p:nvPr/>
          </p:nvGrpSpPr>
          <p:grpSpPr>
            <a:xfrm>
              <a:off x="82900" y="87314"/>
              <a:ext cx="3187350" cy="392112"/>
              <a:chOff x="325498" y="157447"/>
              <a:chExt cx="2088002" cy="605686"/>
            </a:xfrm>
          </p:grpSpPr>
          <p:pic>
            <p:nvPicPr>
              <p:cNvPr id="6" name="圖片 5">
                <a:extLst>
                  <a:ext uri="{FF2B5EF4-FFF2-40B4-BE49-F238E27FC236}">
                    <a16:creationId xmlns:a16="http://schemas.microsoft.com/office/drawing/2014/main" xmlns="" id="{044D0340-E4E4-27B6-2905-FF3E384644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500" y="166683"/>
                <a:ext cx="2088000" cy="589733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7" name="圓角矩形 53">
                <a:extLst>
                  <a:ext uri="{FF2B5EF4-FFF2-40B4-BE49-F238E27FC236}">
                    <a16:creationId xmlns:a16="http://schemas.microsoft.com/office/drawing/2014/main" xmlns="" id="{5D4486F9-02C8-90EB-8742-D867CCE42668}"/>
                  </a:ext>
                </a:extLst>
              </p:cNvPr>
              <p:cNvSpPr/>
              <p:nvPr/>
            </p:nvSpPr>
            <p:spPr>
              <a:xfrm>
                <a:off x="325498" y="157447"/>
                <a:ext cx="2086763" cy="605686"/>
              </a:xfrm>
              <a:prstGeom prst="roundRect">
                <a:avLst/>
              </a:prstGeom>
              <a:noFill/>
              <a:ln w="76200">
                <a:solidFill>
                  <a:srgbClr val="CEC9C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400"/>
              </a:p>
            </p:txBody>
          </p:sp>
        </p:grp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xmlns="" id="{EA31E13F-CE61-9199-F19A-C8E3731EB441}"/>
                </a:ext>
              </a:extLst>
            </p:cNvPr>
            <p:cNvSpPr txBox="1"/>
            <p:nvPr/>
          </p:nvSpPr>
          <p:spPr>
            <a:xfrm>
              <a:off x="108240" y="115407"/>
              <a:ext cx="6010275" cy="373938"/>
            </a:xfrm>
            <a:prstGeom prst="rect">
              <a:avLst/>
            </a:prstGeom>
            <a:noFill/>
          </p:spPr>
          <p:txBody>
            <a:bodyPr wrap="square" lIns="96001" tIns="48001" rIns="96001" bIns="48001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1pPr>
              <a:lvl2pPr marL="639763" indent="-182563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2pPr>
              <a:lvl3pPr marL="1279525" indent="-365125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3pPr>
              <a:lvl4pPr marL="1919288" indent="-547688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4pPr>
              <a:lvl5pPr marL="2559050" indent="-73025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9pPr>
            </a:lstStyle>
            <a:p>
              <a:pPr marL="376669" indent="-376669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chemeClr val="accent2">
                    <a:lumMod val="50000"/>
                  </a:schemeClr>
                </a:buClr>
                <a:defRPr/>
              </a:pPr>
              <a:r>
                <a:rPr kumimoji="0" lang="zh-CN" alt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二、平面規劃設計 </a:t>
              </a:r>
              <a:r>
                <a:rPr kumimoji="0" lang="en-US" altLang="zh-CN" b="1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/ </a:t>
              </a:r>
              <a:r>
                <a:rPr kumimoji="0" lang="en-US" altLang="zh-CN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B2F</a:t>
              </a:r>
              <a:r>
                <a:rPr kumimoji="0" lang="zh-CN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平面圖</a:t>
              </a:r>
            </a:p>
          </p:txBody>
        </p:sp>
      </p:grpSp>
      <p:cxnSp>
        <p:nvCxnSpPr>
          <p:cNvPr id="8" name="直線接點 7">
            <a:extLst>
              <a:ext uri="{FF2B5EF4-FFF2-40B4-BE49-F238E27FC236}">
                <a16:creationId xmlns:a16="http://schemas.microsoft.com/office/drawing/2014/main" xmlns="" id="{7D1D7397-B3AD-B689-0394-549C69C671A0}"/>
              </a:ext>
            </a:extLst>
          </p:cNvPr>
          <p:cNvCxnSpPr/>
          <p:nvPr/>
        </p:nvCxnSpPr>
        <p:spPr>
          <a:xfrm>
            <a:off x="2412261" y="460504"/>
            <a:ext cx="6264000" cy="15875"/>
          </a:xfrm>
          <a:prstGeom prst="line">
            <a:avLst/>
          </a:prstGeom>
          <a:ln>
            <a:solidFill>
              <a:srgbClr val="D1C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頁尾版面配置區 14">
            <a:extLst>
              <a:ext uri="{FF2B5EF4-FFF2-40B4-BE49-F238E27FC236}">
                <a16:creationId xmlns:a16="http://schemas.microsoft.com/office/drawing/2014/main" xmlns="" id="{CE0F642C-9A66-CD2B-0A5A-E201715DC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87151" y="202535"/>
            <a:ext cx="1893455" cy="273844"/>
          </a:xfrm>
        </p:spPr>
        <p:txBody>
          <a:bodyPr/>
          <a:lstStyle/>
          <a:p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大同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區</a:t>
            </a:r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玉泉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段都更案   </a:t>
            </a:r>
          </a:p>
        </p:txBody>
      </p:sp>
      <p:sp>
        <p:nvSpPr>
          <p:cNvPr id="10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7600950" y="6584156"/>
            <a:ext cx="1543050" cy="273844"/>
          </a:xfrm>
        </p:spPr>
        <p:txBody>
          <a:bodyPr/>
          <a:lstStyle/>
          <a:p>
            <a:r>
              <a:rPr lang="en-US" altLang="zh-TW" dirty="0" smtClean="0"/>
              <a:t>40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620157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B3">
            <a:extLst>
              <a:ext uri="{FF2B5EF4-FFF2-40B4-BE49-F238E27FC236}">
                <a16:creationId xmlns:a16="http://schemas.microsoft.com/office/drawing/2014/main" xmlns="" id="{FB57F201-16B7-58E0-CD22-8CF7FBBDC8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400" y="0"/>
            <a:ext cx="9702800" cy="6858000"/>
          </a:xfrm>
          <a:prstGeom prst="rect">
            <a:avLst/>
          </a:prstGeom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xmlns="" id="{6FF63A84-FECC-7865-1514-0358FF70B676}"/>
              </a:ext>
            </a:extLst>
          </p:cNvPr>
          <p:cNvGrpSpPr/>
          <p:nvPr/>
        </p:nvGrpSpPr>
        <p:grpSpPr>
          <a:xfrm>
            <a:off x="82901" y="87314"/>
            <a:ext cx="6474654" cy="402031"/>
            <a:chOff x="82900" y="87314"/>
            <a:chExt cx="6035615" cy="402031"/>
          </a:xfrm>
        </p:grpSpPr>
        <p:grpSp>
          <p:nvGrpSpPr>
            <p:cNvPr id="4" name="群組 3">
              <a:extLst>
                <a:ext uri="{FF2B5EF4-FFF2-40B4-BE49-F238E27FC236}">
                  <a16:creationId xmlns:a16="http://schemas.microsoft.com/office/drawing/2014/main" xmlns="" id="{7A5BB29A-05E9-8735-8057-375BF51838E8}"/>
                </a:ext>
              </a:extLst>
            </p:cNvPr>
            <p:cNvGrpSpPr/>
            <p:nvPr/>
          </p:nvGrpSpPr>
          <p:grpSpPr>
            <a:xfrm>
              <a:off x="82900" y="87314"/>
              <a:ext cx="3187350" cy="392112"/>
              <a:chOff x="325498" y="157447"/>
              <a:chExt cx="2088002" cy="605686"/>
            </a:xfrm>
          </p:grpSpPr>
          <p:pic>
            <p:nvPicPr>
              <p:cNvPr id="6" name="圖片 5">
                <a:extLst>
                  <a:ext uri="{FF2B5EF4-FFF2-40B4-BE49-F238E27FC236}">
                    <a16:creationId xmlns:a16="http://schemas.microsoft.com/office/drawing/2014/main" xmlns="" id="{43B3CB2A-0FA5-C031-1E88-1FDFC5E67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500" y="166683"/>
                <a:ext cx="2088000" cy="589733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7" name="圓角矩形 53">
                <a:extLst>
                  <a:ext uri="{FF2B5EF4-FFF2-40B4-BE49-F238E27FC236}">
                    <a16:creationId xmlns:a16="http://schemas.microsoft.com/office/drawing/2014/main" xmlns="" id="{E66BC525-0ED1-E95B-71B3-8F6FB9FAA054}"/>
                  </a:ext>
                </a:extLst>
              </p:cNvPr>
              <p:cNvSpPr/>
              <p:nvPr/>
            </p:nvSpPr>
            <p:spPr>
              <a:xfrm>
                <a:off x="325498" y="157447"/>
                <a:ext cx="2086763" cy="605686"/>
              </a:xfrm>
              <a:prstGeom prst="roundRect">
                <a:avLst/>
              </a:prstGeom>
              <a:noFill/>
              <a:ln w="76200">
                <a:solidFill>
                  <a:srgbClr val="CEC9C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400"/>
              </a:p>
            </p:txBody>
          </p:sp>
        </p:grp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xmlns="" id="{C7068079-F2B6-C5DF-9391-9F22051DB5AE}"/>
                </a:ext>
              </a:extLst>
            </p:cNvPr>
            <p:cNvSpPr txBox="1"/>
            <p:nvPr/>
          </p:nvSpPr>
          <p:spPr>
            <a:xfrm>
              <a:off x="108240" y="115407"/>
              <a:ext cx="6010275" cy="373938"/>
            </a:xfrm>
            <a:prstGeom prst="rect">
              <a:avLst/>
            </a:prstGeom>
            <a:noFill/>
          </p:spPr>
          <p:txBody>
            <a:bodyPr wrap="square" lIns="96001" tIns="48001" rIns="96001" bIns="48001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1pPr>
              <a:lvl2pPr marL="639763" indent="-182563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2pPr>
              <a:lvl3pPr marL="1279525" indent="-365125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3pPr>
              <a:lvl4pPr marL="1919288" indent="-547688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4pPr>
              <a:lvl5pPr marL="2559050" indent="-73025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9pPr>
            </a:lstStyle>
            <a:p>
              <a:pPr marL="376669" indent="-376669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chemeClr val="accent2">
                    <a:lumMod val="50000"/>
                  </a:schemeClr>
                </a:buClr>
                <a:defRPr/>
              </a:pPr>
              <a:r>
                <a:rPr kumimoji="0" lang="zh-CN" alt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二、平面規劃設計 </a:t>
              </a:r>
              <a:r>
                <a:rPr kumimoji="0" lang="en-US" altLang="zh-CN" b="1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/ </a:t>
              </a:r>
              <a:r>
                <a:rPr kumimoji="0" lang="en-US" altLang="zh-CN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B3F</a:t>
              </a:r>
              <a:r>
                <a:rPr kumimoji="0" lang="zh-CN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平面圖</a:t>
              </a:r>
            </a:p>
          </p:txBody>
        </p:sp>
      </p:grpSp>
      <p:cxnSp>
        <p:nvCxnSpPr>
          <p:cNvPr id="8" name="直線接點 7">
            <a:extLst>
              <a:ext uri="{FF2B5EF4-FFF2-40B4-BE49-F238E27FC236}">
                <a16:creationId xmlns:a16="http://schemas.microsoft.com/office/drawing/2014/main" xmlns="" id="{212CEBB6-64BB-B2C5-E8AA-CB25B1B05F90}"/>
              </a:ext>
            </a:extLst>
          </p:cNvPr>
          <p:cNvCxnSpPr/>
          <p:nvPr/>
        </p:nvCxnSpPr>
        <p:spPr>
          <a:xfrm>
            <a:off x="2412261" y="460504"/>
            <a:ext cx="6264000" cy="15875"/>
          </a:xfrm>
          <a:prstGeom prst="line">
            <a:avLst/>
          </a:prstGeom>
          <a:ln>
            <a:solidFill>
              <a:srgbClr val="D1C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頁尾版面配置區 14">
            <a:extLst>
              <a:ext uri="{FF2B5EF4-FFF2-40B4-BE49-F238E27FC236}">
                <a16:creationId xmlns:a16="http://schemas.microsoft.com/office/drawing/2014/main" xmlns="" id="{41674C46-342C-1662-77FA-1B7E7167F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87151" y="202535"/>
            <a:ext cx="1893455" cy="273844"/>
          </a:xfrm>
        </p:spPr>
        <p:txBody>
          <a:bodyPr/>
          <a:lstStyle/>
          <a:p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大同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區</a:t>
            </a:r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玉泉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段都更案   </a:t>
            </a:r>
          </a:p>
        </p:txBody>
      </p:sp>
      <p:sp>
        <p:nvSpPr>
          <p:cNvPr id="10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7600950" y="6584156"/>
            <a:ext cx="1543050" cy="273844"/>
          </a:xfrm>
        </p:spPr>
        <p:txBody>
          <a:bodyPr/>
          <a:lstStyle/>
          <a:p>
            <a:r>
              <a:rPr lang="en-US" altLang="zh-TW" dirty="0" smtClean="0"/>
              <a:t>41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619106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B4">
            <a:extLst>
              <a:ext uri="{FF2B5EF4-FFF2-40B4-BE49-F238E27FC236}">
                <a16:creationId xmlns:a16="http://schemas.microsoft.com/office/drawing/2014/main" xmlns="" id="{F528601B-CAF0-EF15-AEEF-775F9587FB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400" y="0"/>
            <a:ext cx="9702800" cy="6858000"/>
          </a:xfrm>
          <a:prstGeom prst="rect">
            <a:avLst/>
          </a:prstGeom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xmlns="" id="{7049A7BD-8392-BA63-F88C-D05AE331243A}"/>
              </a:ext>
            </a:extLst>
          </p:cNvPr>
          <p:cNvGrpSpPr/>
          <p:nvPr/>
        </p:nvGrpSpPr>
        <p:grpSpPr>
          <a:xfrm>
            <a:off x="82901" y="87314"/>
            <a:ext cx="6474654" cy="402031"/>
            <a:chOff x="82900" y="87314"/>
            <a:chExt cx="6035615" cy="402031"/>
          </a:xfrm>
        </p:grpSpPr>
        <p:grpSp>
          <p:nvGrpSpPr>
            <p:cNvPr id="4" name="群組 3">
              <a:extLst>
                <a:ext uri="{FF2B5EF4-FFF2-40B4-BE49-F238E27FC236}">
                  <a16:creationId xmlns:a16="http://schemas.microsoft.com/office/drawing/2014/main" xmlns="" id="{F02283D7-E51E-02C5-1FB4-78E109F04AE4}"/>
                </a:ext>
              </a:extLst>
            </p:cNvPr>
            <p:cNvGrpSpPr/>
            <p:nvPr/>
          </p:nvGrpSpPr>
          <p:grpSpPr>
            <a:xfrm>
              <a:off x="82900" y="87314"/>
              <a:ext cx="3187350" cy="392112"/>
              <a:chOff x="325498" y="157447"/>
              <a:chExt cx="2088002" cy="605686"/>
            </a:xfrm>
          </p:grpSpPr>
          <p:pic>
            <p:nvPicPr>
              <p:cNvPr id="6" name="圖片 5">
                <a:extLst>
                  <a:ext uri="{FF2B5EF4-FFF2-40B4-BE49-F238E27FC236}">
                    <a16:creationId xmlns:a16="http://schemas.microsoft.com/office/drawing/2014/main" xmlns="" id="{C23FE1F8-FFBD-5BAD-3E2F-55964A685F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500" y="166683"/>
                <a:ext cx="2088000" cy="589733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7" name="圓角矩形 53">
                <a:extLst>
                  <a:ext uri="{FF2B5EF4-FFF2-40B4-BE49-F238E27FC236}">
                    <a16:creationId xmlns:a16="http://schemas.microsoft.com/office/drawing/2014/main" xmlns="" id="{557A6A49-DF22-03CC-4B60-B7552BA88A05}"/>
                  </a:ext>
                </a:extLst>
              </p:cNvPr>
              <p:cNvSpPr/>
              <p:nvPr/>
            </p:nvSpPr>
            <p:spPr>
              <a:xfrm>
                <a:off x="325498" y="157447"/>
                <a:ext cx="2086763" cy="605686"/>
              </a:xfrm>
              <a:prstGeom prst="roundRect">
                <a:avLst/>
              </a:prstGeom>
              <a:noFill/>
              <a:ln w="76200">
                <a:solidFill>
                  <a:srgbClr val="CEC9C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400"/>
              </a:p>
            </p:txBody>
          </p:sp>
        </p:grp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xmlns="" id="{9071D632-62E5-FB47-F781-24A28692ED09}"/>
                </a:ext>
              </a:extLst>
            </p:cNvPr>
            <p:cNvSpPr txBox="1"/>
            <p:nvPr/>
          </p:nvSpPr>
          <p:spPr>
            <a:xfrm>
              <a:off x="108240" y="115407"/>
              <a:ext cx="6010275" cy="373938"/>
            </a:xfrm>
            <a:prstGeom prst="rect">
              <a:avLst/>
            </a:prstGeom>
            <a:noFill/>
          </p:spPr>
          <p:txBody>
            <a:bodyPr wrap="square" lIns="96001" tIns="48001" rIns="96001" bIns="48001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1pPr>
              <a:lvl2pPr marL="639763" indent="-182563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2pPr>
              <a:lvl3pPr marL="1279525" indent="-365125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3pPr>
              <a:lvl4pPr marL="1919288" indent="-547688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4pPr>
              <a:lvl5pPr marL="2559050" indent="-73025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9pPr>
            </a:lstStyle>
            <a:p>
              <a:pPr marL="376669" indent="-376669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chemeClr val="accent2">
                    <a:lumMod val="50000"/>
                  </a:schemeClr>
                </a:buClr>
                <a:defRPr/>
              </a:pPr>
              <a:r>
                <a:rPr kumimoji="0" lang="zh-CN" alt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二、平面規劃設計 </a:t>
              </a:r>
              <a:r>
                <a:rPr kumimoji="0" lang="en-US" altLang="zh-CN" b="1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/ </a:t>
              </a:r>
              <a:r>
                <a:rPr kumimoji="0" lang="en-US" altLang="zh-CN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B4F</a:t>
              </a:r>
              <a:r>
                <a:rPr kumimoji="0" lang="zh-CN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平面圖</a:t>
              </a:r>
            </a:p>
          </p:txBody>
        </p:sp>
      </p:grpSp>
      <p:cxnSp>
        <p:nvCxnSpPr>
          <p:cNvPr id="8" name="直線接點 7">
            <a:extLst>
              <a:ext uri="{FF2B5EF4-FFF2-40B4-BE49-F238E27FC236}">
                <a16:creationId xmlns:a16="http://schemas.microsoft.com/office/drawing/2014/main" xmlns="" id="{3CD0C6B1-9011-BE63-6175-0448420B91CC}"/>
              </a:ext>
            </a:extLst>
          </p:cNvPr>
          <p:cNvCxnSpPr/>
          <p:nvPr/>
        </p:nvCxnSpPr>
        <p:spPr>
          <a:xfrm>
            <a:off x="2412261" y="460504"/>
            <a:ext cx="6264000" cy="15875"/>
          </a:xfrm>
          <a:prstGeom prst="line">
            <a:avLst/>
          </a:prstGeom>
          <a:ln>
            <a:solidFill>
              <a:srgbClr val="D1C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頁尾版面配置區 14">
            <a:extLst>
              <a:ext uri="{FF2B5EF4-FFF2-40B4-BE49-F238E27FC236}">
                <a16:creationId xmlns:a16="http://schemas.microsoft.com/office/drawing/2014/main" xmlns="" id="{6F687F8F-5013-C17F-B6FC-C5534FEF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87151" y="202535"/>
            <a:ext cx="1893455" cy="273844"/>
          </a:xfrm>
        </p:spPr>
        <p:txBody>
          <a:bodyPr/>
          <a:lstStyle/>
          <a:p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大同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區</a:t>
            </a:r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玉泉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段都更案   </a:t>
            </a:r>
          </a:p>
        </p:txBody>
      </p:sp>
      <p:sp>
        <p:nvSpPr>
          <p:cNvPr id="10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7600950" y="6584156"/>
            <a:ext cx="1543050" cy="273844"/>
          </a:xfrm>
        </p:spPr>
        <p:txBody>
          <a:bodyPr/>
          <a:lstStyle/>
          <a:p>
            <a:r>
              <a:rPr lang="en-US" altLang="zh-TW" dirty="0" smtClean="0"/>
              <a:t>42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641084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B5">
            <a:extLst>
              <a:ext uri="{FF2B5EF4-FFF2-40B4-BE49-F238E27FC236}">
                <a16:creationId xmlns:a16="http://schemas.microsoft.com/office/drawing/2014/main" xmlns="" id="{55AAA1E5-52ED-3F68-05E2-4781B97A7C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400" y="0"/>
            <a:ext cx="9702800" cy="6858000"/>
          </a:xfrm>
          <a:prstGeom prst="rect">
            <a:avLst/>
          </a:prstGeom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xmlns="" id="{182E4C19-4C38-AE26-405C-656FAAE40141}"/>
              </a:ext>
            </a:extLst>
          </p:cNvPr>
          <p:cNvGrpSpPr/>
          <p:nvPr/>
        </p:nvGrpSpPr>
        <p:grpSpPr>
          <a:xfrm>
            <a:off x="82901" y="87314"/>
            <a:ext cx="6474654" cy="402031"/>
            <a:chOff x="82900" y="87314"/>
            <a:chExt cx="6035615" cy="402031"/>
          </a:xfrm>
        </p:grpSpPr>
        <p:grpSp>
          <p:nvGrpSpPr>
            <p:cNvPr id="4" name="群組 3">
              <a:extLst>
                <a:ext uri="{FF2B5EF4-FFF2-40B4-BE49-F238E27FC236}">
                  <a16:creationId xmlns:a16="http://schemas.microsoft.com/office/drawing/2014/main" xmlns="" id="{05077754-517E-C477-F8ED-279B56404A10}"/>
                </a:ext>
              </a:extLst>
            </p:cNvPr>
            <p:cNvGrpSpPr/>
            <p:nvPr/>
          </p:nvGrpSpPr>
          <p:grpSpPr>
            <a:xfrm>
              <a:off x="82900" y="87314"/>
              <a:ext cx="3187350" cy="392112"/>
              <a:chOff x="325498" y="157447"/>
              <a:chExt cx="2088002" cy="605686"/>
            </a:xfrm>
          </p:grpSpPr>
          <p:pic>
            <p:nvPicPr>
              <p:cNvPr id="6" name="圖片 5">
                <a:extLst>
                  <a:ext uri="{FF2B5EF4-FFF2-40B4-BE49-F238E27FC236}">
                    <a16:creationId xmlns:a16="http://schemas.microsoft.com/office/drawing/2014/main" xmlns="" id="{0CFA328C-E29F-7E92-72FE-5A18532629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500" y="166683"/>
                <a:ext cx="2088000" cy="589733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7" name="圓角矩形 53">
                <a:extLst>
                  <a:ext uri="{FF2B5EF4-FFF2-40B4-BE49-F238E27FC236}">
                    <a16:creationId xmlns:a16="http://schemas.microsoft.com/office/drawing/2014/main" xmlns="" id="{1B1DF185-CB16-4E45-783A-DBDF92FC6D7C}"/>
                  </a:ext>
                </a:extLst>
              </p:cNvPr>
              <p:cNvSpPr/>
              <p:nvPr/>
            </p:nvSpPr>
            <p:spPr>
              <a:xfrm>
                <a:off x="325498" y="157447"/>
                <a:ext cx="2086763" cy="605686"/>
              </a:xfrm>
              <a:prstGeom prst="roundRect">
                <a:avLst/>
              </a:prstGeom>
              <a:noFill/>
              <a:ln w="76200">
                <a:solidFill>
                  <a:srgbClr val="CEC9C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400"/>
              </a:p>
            </p:txBody>
          </p:sp>
        </p:grp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xmlns="" id="{5EEF52A7-B486-470D-0B72-7649BE485D20}"/>
                </a:ext>
              </a:extLst>
            </p:cNvPr>
            <p:cNvSpPr txBox="1"/>
            <p:nvPr/>
          </p:nvSpPr>
          <p:spPr>
            <a:xfrm>
              <a:off x="108240" y="115407"/>
              <a:ext cx="6010275" cy="373938"/>
            </a:xfrm>
            <a:prstGeom prst="rect">
              <a:avLst/>
            </a:prstGeom>
            <a:noFill/>
          </p:spPr>
          <p:txBody>
            <a:bodyPr wrap="square" lIns="96001" tIns="48001" rIns="96001" bIns="48001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1pPr>
              <a:lvl2pPr marL="639763" indent="-182563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2pPr>
              <a:lvl3pPr marL="1279525" indent="-365125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3pPr>
              <a:lvl4pPr marL="1919288" indent="-547688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4pPr>
              <a:lvl5pPr marL="2559050" indent="-73025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9pPr>
            </a:lstStyle>
            <a:p>
              <a:pPr marL="376669" indent="-376669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chemeClr val="accent2">
                    <a:lumMod val="50000"/>
                  </a:schemeClr>
                </a:buClr>
                <a:defRPr/>
              </a:pPr>
              <a:r>
                <a:rPr kumimoji="0" lang="zh-CN" alt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二、平面規劃設計 </a:t>
              </a:r>
              <a:r>
                <a:rPr kumimoji="0" lang="en-US" altLang="zh-CN" b="1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/ </a:t>
              </a:r>
              <a:r>
                <a:rPr kumimoji="0" lang="en-US" altLang="zh-CN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B5F</a:t>
              </a:r>
              <a:r>
                <a:rPr kumimoji="0" lang="zh-CN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平面圖</a:t>
              </a:r>
            </a:p>
          </p:txBody>
        </p:sp>
      </p:grpSp>
      <p:cxnSp>
        <p:nvCxnSpPr>
          <p:cNvPr id="8" name="直線接點 7">
            <a:extLst>
              <a:ext uri="{FF2B5EF4-FFF2-40B4-BE49-F238E27FC236}">
                <a16:creationId xmlns:a16="http://schemas.microsoft.com/office/drawing/2014/main" xmlns="" id="{92FFE7EF-BA97-1B9E-6FFF-07A54D5096CC}"/>
              </a:ext>
            </a:extLst>
          </p:cNvPr>
          <p:cNvCxnSpPr/>
          <p:nvPr/>
        </p:nvCxnSpPr>
        <p:spPr>
          <a:xfrm>
            <a:off x="2412261" y="460504"/>
            <a:ext cx="6264000" cy="15875"/>
          </a:xfrm>
          <a:prstGeom prst="line">
            <a:avLst/>
          </a:prstGeom>
          <a:ln>
            <a:solidFill>
              <a:srgbClr val="D1C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頁尾版面配置區 14">
            <a:extLst>
              <a:ext uri="{FF2B5EF4-FFF2-40B4-BE49-F238E27FC236}">
                <a16:creationId xmlns:a16="http://schemas.microsoft.com/office/drawing/2014/main" xmlns="" id="{94FD2999-7647-0F05-4FB4-E580CF311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87151" y="202535"/>
            <a:ext cx="1893455" cy="273844"/>
          </a:xfrm>
        </p:spPr>
        <p:txBody>
          <a:bodyPr/>
          <a:lstStyle/>
          <a:p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大同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區</a:t>
            </a:r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玉泉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段都更案   </a:t>
            </a:r>
          </a:p>
        </p:txBody>
      </p:sp>
      <p:sp>
        <p:nvSpPr>
          <p:cNvPr id="10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7600950" y="6584156"/>
            <a:ext cx="1543050" cy="273844"/>
          </a:xfrm>
        </p:spPr>
        <p:txBody>
          <a:bodyPr/>
          <a:lstStyle/>
          <a:p>
            <a:r>
              <a:rPr lang="en-US" altLang="zh-TW" dirty="0" smtClean="0"/>
              <a:t>43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082933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B6">
            <a:extLst>
              <a:ext uri="{FF2B5EF4-FFF2-40B4-BE49-F238E27FC236}">
                <a16:creationId xmlns:a16="http://schemas.microsoft.com/office/drawing/2014/main" xmlns="" id="{ABA8F6A3-0718-D5EC-C91D-52C411ED8D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400" y="0"/>
            <a:ext cx="9702800" cy="6858000"/>
          </a:xfrm>
          <a:prstGeom prst="rect">
            <a:avLst/>
          </a:prstGeom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xmlns="" id="{C766130B-7748-5B47-D135-BA4E7046C847}"/>
              </a:ext>
            </a:extLst>
          </p:cNvPr>
          <p:cNvGrpSpPr/>
          <p:nvPr/>
        </p:nvGrpSpPr>
        <p:grpSpPr>
          <a:xfrm>
            <a:off x="82901" y="87314"/>
            <a:ext cx="6474654" cy="402031"/>
            <a:chOff x="82900" y="87314"/>
            <a:chExt cx="6035615" cy="402031"/>
          </a:xfrm>
        </p:grpSpPr>
        <p:grpSp>
          <p:nvGrpSpPr>
            <p:cNvPr id="4" name="群組 3">
              <a:extLst>
                <a:ext uri="{FF2B5EF4-FFF2-40B4-BE49-F238E27FC236}">
                  <a16:creationId xmlns:a16="http://schemas.microsoft.com/office/drawing/2014/main" xmlns="" id="{66DA2A08-92AA-DA9D-2B78-BBFB23341E04}"/>
                </a:ext>
              </a:extLst>
            </p:cNvPr>
            <p:cNvGrpSpPr/>
            <p:nvPr/>
          </p:nvGrpSpPr>
          <p:grpSpPr>
            <a:xfrm>
              <a:off x="82900" y="87314"/>
              <a:ext cx="3187350" cy="392112"/>
              <a:chOff x="325498" y="157447"/>
              <a:chExt cx="2088002" cy="605686"/>
            </a:xfrm>
          </p:grpSpPr>
          <p:pic>
            <p:nvPicPr>
              <p:cNvPr id="6" name="圖片 5">
                <a:extLst>
                  <a:ext uri="{FF2B5EF4-FFF2-40B4-BE49-F238E27FC236}">
                    <a16:creationId xmlns:a16="http://schemas.microsoft.com/office/drawing/2014/main" xmlns="" id="{639DE193-00A2-BDEB-F1FB-559BABA521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500" y="166683"/>
                <a:ext cx="2088000" cy="589733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7" name="圓角矩形 53">
                <a:extLst>
                  <a:ext uri="{FF2B5EF4-FFF2-40B4-BE49-F238E27FC236}">
                    <a16:creationId xmlns:a16="http://schemas.microsoft.com/office/drawing/2014/main" xmlns="" id="{5504F0AF-0084-B9B3-A8AA-EB4556865E22}"/>
                  </a:ext>
                </a:extLst>
              </p:cNvPr>
              <p:cNvSpPr/>
              <p:nvPr/>
            </p:nvSpPr>
            <p:spPr>
              <a:xfrm>
                <a:off x="325498" y="157447"/>
                <a:ext cx="2086763" cy="605686"/>
              </a:xfrm>
              <a:prstGeom prst="roundRect">
                <a:avLst/>
              </a:prstGeom>
              <a:noFill/>
              <a:ln w="76200">
                <a:solidFill>
                  <a:srgbClr val="CEC9C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400"/>
              </a:p>
            </p:txBody>
          </p:sp>
        </p:grp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xmlns="" id="{6DE4AF15-FB67-3F0F-0917-F98E1D7BEAA0}"/>
                </a:ext>
              </a:extLst>
            </p:cNvPr>
            <p:cNvSpPr txBox="1"/>
            <p:nvPr/>
          </p:nvSpPr>
          <p:spPr>
            <a:xfrm>
              <a:off x="108240" y="115407"/>
              <a:ext cx="6010275" cy="373938"/>
            </a:xfrm>
            <a:prstGeom prst="rect">
              <a:avLst/>
            </a:prstGeom>
            <a:noFill/>
          </p:spPr>
          <p:txBody>
            <a:bodyPr wrap="square" lIns="96001" tIns="48001" rIns="96001" bIns="48001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1pPr>
              <a:lvl2pPr marL="639763" indent="-182563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2pPr>
              <a:lvl3pPr marL="1279525" indent="-365125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3pPr>
              <a:lvl4pPr marL="1919288" indent="-547688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4pPr>
              <a:lvl5pPr marL="2559050" indent="-73025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9pPr>
            </a:lstStyle>
            <a:p>
              <a:pPr marL="376669" indent="-376669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chemeClr val="accent2">
                    <a:lumMod val="50000"/>
                  </a:schemeClr>
                </a:buClr>
                <a:defRPr/>
              </a:pPr>
              <a:r>
                <a:rPr kumimoji="0" lang="zh-CN" alt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二、平面規劃設計 </a:t>
              </a:r>
              <a:r>
                <a:rPr kumimoji="0" lang="en-US" altLang="zh-CN" b="1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/ </a:t>
              </a:r>
              <a:r>
                <a:rPr kumimoji="0" lang="en-US" altLang="zh-CN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B6F</a:t>
              </a:r>
              <a:r>
                <a:rPr kumimoji="0" lang="zh-CN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平面圖</a:t>
              </a:r>
            </a:p>
          </p:txBody>
        </p:sp>
      </p:grpSp>
      <p:cxnSp>
        <p:nvCxnSpPr>
          <p:cNvPr id="8" name="直線接點 7">
            <a:extLst>
              <a:ext uri="{FF2B5EF4-FFF2-40B4-BE49-F238E27FC236}">
                <a16:creationId xmlns:a16="http://schemas.microsoft.com/office/drawing/2014/main" xmlns="" id="{249266D2-2369-114F-82E6-E5162D4EE0D8}"/>
              </a:ext>
            </a:extLst>
          </p:cNvPr>
          <p:cNvCxnSpPr/>
          <p:nvPr/>
        </p:nvCxnSpPr>
        <p:spPr>
          <a:xfrm>
            <a:off x="2412261" y="460504"/>
            <a:ext cx="6264000" cy="15875"/>
          </a:xfrm>
          <a:prstGeom prst="line">
            <a:avLst/>
          </a:prstGeom>
          <a:ln>
            <a:solidFill>
              <a:srgbClr val="D1C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頁尾版面配置區 14">
            <a:extLst>
              <a:ext uri="{FF2B5EF4-FFF2-40B4-BE49-F238E27FC236}">
                <a16:creationId xmlns:a16="http://schemas.microsoft.com/office/drawing/2014/main" xmlns="" id="{47C5BFCB-955E-14D9-8B32-D47A38C60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87151" y="202535"/>
            <a:ext cx="1893455" cy="273844"/>
          </a:xfrm>
        </p:spPr>
        <p:txBody>
          <a:bodyPr/>
          <a:lstStyle/>
          <a:p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大同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區</a:t>
            </a:r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玉泉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段都更案   </a:t>
            </a:r>
          </a:p>
        </p:txBody>
      </p:sp>
      <p:sp>
        <p:nvSpPr>
          <p:cNvPr id="10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7600950" y="6584156"/>
            <a:ext cx="1543050" cy="273844"/>
          </a:xfrm>
        </p:spPr>
        <p:txBody>
          <a:bodyPr/>
          <a:lstStyle/>
          <a:p>
            <a:r>
              <a:rPr lang="en-US" altLang="zh-TW" dirty="0" smtClean="0"/>
              <a:t>44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436454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線接點 3"/>
          <p:cNvCxnSpPr/>
          <p:nvPr/>
        </p:nvCxnSpPr>
        <p:spPr>
          <a:xfrm>
            <a:off x="2412261" y="460504"/>
            <a:ext cx="6264000" cy="15875"/>
          </a:xfrm>
          <a:prstGeom prst="line">
            <a:avLst/>
          </a:prstGeom>
          <a:ln>
            <a:solidFill>
              <a:srgbClr val="D1C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群組 4"/>
          <p:cNvGrpSpPr/>
          <p:nvPr/>
        </p:nvGrpSpPr>
        <p:grpSpPr>
          <a:xfrm>
            <a:off x="325498" y="157447"/>
            <a:ext cx="4560538" cy="605686"/>
            <a:chOff x="325498" y="157447"/>
            <a:chExt cx="2088002" cy="605686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500" y="166683"/>
              <a:ext cx="2088000" cy="589733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7" name="圓角矩形 6"/>
            <p:cNvSpPr/>
            <p:nvPr/>
          </p:nvSpPr>
          <p:spPr>
            <a:xfrm>
              <a:off x="325498" y="157447"/>
              <a:ext cx="2086763" cy="605686"/>
            </a:xfrm>
            <a:prstGeom prst="roundRect">
              <a:avLst/>
            </a:prstGeom>
            <a:noFill/>
            <a:ln w="76200">
              <a:solidFill>
                <a:srgbClr val="CEC9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8" name="頁尾版面配置區 14"/>
          <p:cNvSpPr>
            <a:spLocks noGrp="1"/>
          </p:cNvSpPr>
          <p:nvPr>
            <p:ph type="ftr" sz="quarter" idx="11"/>
          </p:nvPr>
        </p:nvSpPr>
        <p:spPr>
          <a:xfrm>
            <a:off x="7087151" y="202535"/>
            <a:ext cx="1893455" cy="273844"/>
          </a:xfrm>
        </p:spPr>
        <p:txBody>
          <a:bodyPr/>
          <a:lstStyle/>
          <a:p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大同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區</a:t>
            </a:r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玉泉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段都更案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285749" y="230900"/>
            <a:ext cx="6010275" cy="466271"/>
          </a:xfrm>
          <a:prstGeom prst="rect">
            <a:avLst/>
          </a:prstGeom>
          <a:noFill/>
        </p:spPr>
        <p:txBody>
          <a:bodyPr wrap="square" lIns="96001" tIns="48001" rIns="96001" bIns="48001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1pPr>
            <a:lvl2pPr marL="639763" indent="-182563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1279525" indent="-365125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919288" indent="-547688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2559050" indent="-73025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 marL="376669" indent="-376669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defRPr/>
            </a:pPr>
            <a:r>
              <a:rPr kumimoji="0" lang="zh-CN" altLang="en-US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三、建築外觀</a:t>
            </a:r>
            <a:endParaRPr kumimoji="0" lang="zh-TW" altLang="en-US" sz="24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xmlns="" id="{B5C5F4AB-3798-6482-4681-F89B6AC233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900"/>
                    </a14:imgEffect>
                    <a14:imgEffect>
                      <a14:brightnessContrast bright="12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94" y="914400"/>
            <a:ext cx="7038851" cy="5673633"/>
          </a:xfrm>
          <a:prstGeom prst="rect">
            <a:avLst/>
          </a:prstGeom>
        </p:spPr>
      </p:pic>
      <p:sp>
        <p:nvSpPr>
          <p:cNvPr id="10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7600950" y="6584156"/>
            <a:ext cx="1543050" cy="273844"/>
          </a:xfrm>
        </p:spPr>
        <p:txBody>
          <a:bodyPr/>
          <a:lstStyle/>
          <a:p>
            <a:r>
              <a:rPr lang="en-US" altLang="zh-TW" dirty="0" smtClean="0"/>
              <a:t>45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993669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直線接點 14"/>
          <p:cNvCxnSpPr/>
          <p:nvPr/>
        </p:nvCxnSpPr>
        <p:spPr>
          <a:xfrm>
            <a:off x="2412261" y="460504"/>
            <a:ext cx="6264000" cy="15875"/>
          </a:xfrm>
          <a:prstGeom prst="line">
            <a:avLst/>
          </a:prstGeom>
          <a:ln>
            <a:solidFill>
              <a:srgbClr val="D1C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群組 15"/>
          <p:cNvGrpSpPr/>
          <p:nvPr/>
        </p:nvGrpSpPr>
        <p:grpSpPr>
          <a:xfrm>
            <a:off x="325498" y="157447"/>
            <a:ext cx="4560538" cy="605686"/>
            <a:chOff x="325498" y="157447"/>
            <a:chExt cx="2088002" cy="605686"/>
          </a:xfrm>
        </p:grpSpPr>
        <p:pic>
          <p:nvPicPr>
            <p:cNvPr id="17" name="圖片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500" y="166683"/>
              <a:ext cx="2088000" cy="589733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8" name="圓角矩形 17"/>
            <p:cNvSpPr/>
            <p:nvPr/>
          </p:nvSpPr>
          <p:spPr>
            <a:xfrm>
              <a:off x="325498" y="157447"/>
              <a:ext cx="2086763" cy="605686"/>
            </a:xfrm>
            <a:prstGeom prst="roundRect">
              <a:avLst/>
            </a:prstGeom>
            <a:noFill/>
            <a:ln w="76200">
              <a:solidFill>
                <a:srgbClr val="CEC9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9" name="頁尾版面配置區 14"/>
          <p:cNvSpPr>
            <a:spLocks noGrp="1"/>
          </p:cNvSpPr>
          <p:nvPr>
            <p:ph type="ftr" sz="quarter" idx="11"/>
          </p:nvPr>
        </p:nvSpPr>
        <p:spPr>
          <a:xfrm>
            <a:off x="7087151" y="202535"/>
            <a:ext cx="1893455" cy="273844"/>
          </a:xfrm>
        </p:spPr>
        <p:txBody>
          <a:bodyPr/>
          <a:lstStyle/>
          <a:p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大同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區</a:t>
            </a:r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玉泉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段都更案</a:t>
            </a:r>
          </a:p>
        </p:txBody>
      </p:sp>
      <p:sp>
        <p:nvSpPr>
          <p:cNvPr id="20" name="文字方塊 19"/>
          <p:cNvSpPr txBox="1"/>
          <p:nvPr/>
        </p:nvSpPr>
        <p:spPr>
          <a:xfrm>
            <a:off x="285749" y="230900"/>
            <a:ext cx="6010275" cy="466271"/>
          </a:xfrm>
          <a:prstGeom prst="rect">
            <a:avLst/>
          </a:prstGeom>
          <a:noFill/>
        </p:spPr>
        <p:txBody>
          <a:bodyPr wrap="square" lIns="96001" tIns="48001" rIns="96001" bIns="48001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1pPr>
            <a:lvl2pPr marL="639763" indent="-182563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1279525" indent="-365125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919288" indent="-547688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2559050" indent="-73025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 marL="376669" indent="-376669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defRPr/>
            </a:pPr>
            <a:r>
              <a:rPr kumimoji="0" lang="zh-CN" altLang="en-US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三、建築外觀</a:t>
            </a:r>
            <a:endParaRPr kumimoji="0" lang="zh-TW" altLang="en-US" sz="24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75AE552C-88FD-D17F-280C-DD3455156B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6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784" y="949235"/>
            <a:ext cx="5694794" cy="5706683"/>
          </a:xfrm>
          <a:prstGeom prst="rect">
            <a:avLst/>
          </a:prstGeom>
        </p:spPr>
      </p:pic>
      <p:sp>
        <p:nvSpPr>
          <p:cNvPr id="9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7600950" y="6584156"/>
            <a:ext cx="1543050" cy="273844"/>
          </a:xfrm>
        </p:spPr>
        <p:txBody>
          <a:bodyPr/>
          <a:lstStyle/>
          <a:p>
            <a:r>
              <a:rPr lang="en-US" altLang="zh-TW" dirty="0" smtClean="0"/>
              <a:t>46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052159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接點 4"/>
          <p:cNvCxnSpPr/>
          <p:nvPr/>
        </p:nvCxnSpPr>
        <p:spPr>
          <a:xfrm>
            <a:off x="2412261" y="460504"/>
            <a:ext cx="6264000" cy="15875"/>
          </a:xfrm>
          <a:prstGeom prst="line">
            <a:avLst/>
          </a:prstGeom>
          <a:ln>
            <a:solidFill>
              <a:srgbClr val="D1C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群組 5"/>
          <p:cNvGrpSpPr/>
          <p:nvPr/>
        </p:nvGrpSpPr>
        <p:grpSpPr>
          <a:xfrm>
            <a:off x="325498" y="157447"/>
            <a:ext cx="4560538" cy="605686"/>
            <a:chOff x="325498" y="157447"/>
            <a:chExt cx="2088002" cy="605686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500" y="166683"/>
              <a:ext cx="2088000" cy="589733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8" name="圓角矩形 7"/>
            <p:cNvSpPr/>
            <p:nvPr/>
          </p:nvSpPr>
          <p:spPr>
            <a:xfrm>
              <a:off x="325498" y="157447"/>
              <a:ext cx="2086763" cy="605686"/>
            </a:xfrm>
            <a:prstGeom prst="roundRect">
              <a:avLst/>
            </a:prstGeom>
            <a:noFill/>
            <a:ln w="76200">
              <a:solidFill>
                <a:srgbClr val="CEC9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9" name="頁尾版面配置區 14"/>
          <p:cNvSpPr>
            <a:spLocks noGrp="1"/>
          </p:cNvSpPr>
          <p:nvPr>
            <p:ph type="ftr" sz="quarter" idx="11"/>
          </p:nvPr>
        </p:nvSpPr>
        <p:spPr>
          <a:xfrm>
            <a:off x="7087151" y="199332"/>
            <a:ext cx="1893455" cy="273844"/>
          </a:xfrm>
        </p:spPr>
        <p:txBody>
          <a:bodyPr/>
          <a:lstStyle/>
          <a:p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大同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區</a:t>
            </a:r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玉泉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段都更案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285749" y="230900"/>
            <a:ext cx="6010275" cy="466271"/>
          </a:xfrm>
          <a:prstGeom prst="rect">
            <a:avLst/>
          </a:prstGeom>
          <a:noFill/>
        </p:spPr>
        <p:txBody>
          <a:bodyPr wrap="square" lIns="96001" tIns="48001" rIns="96001" bIns="48001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1pPr>
            <a:lvl2pPr marL="639763" indent="-182563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1279525" indent="-365125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919288" indent="-547688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2559050" indent="-73025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 marL="376669" indent="-376669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defRPr/>
            </a:pPr>
            <a:r>
              <a:rPr kumimoji="0" lang="zh-CN" altLang="en-US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三、建築外觀</a:t>
            </a:r>
            <a:endParaRPr kumimoji="0" lang="zh-TW" altLang="en-US" sz="24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CC322D8C-942C-99CE-7037-259B4D10D3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893" y="1010193"/>
            <a:ext cx="5839288" cy="5708469"/>
          </a:xfrm>
          <a:prstGeom prst="rect">
            <a:avLst/>
          </a:prstGeom>
        </p:spPr>
      </p:pic>
      <p:sp>
        <p:nvSpPr>
          <p:cNvPr id="11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7600950" y="6584156"/>
            <a:ext cx="1543050" cy="273844"/>
          </a:xfrm>
        </p:spPr>
        <p:txBody>
          <a:bodyPr/>
          <a:lstStyle/>
          <a:p>
            <a:r>
              <a:rPr lang="en-US" altLang="zh-TW" dirty="0"/>
              <a:t>4</a:t>
            </a:r>
            <a:r>
              <a:rPr lang="en-US" altLang="zh-TW" dirty="0" smtClean="0"/>
              <a:t>7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401588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直線接點 14"/>
          <p:cNvCxnSpPr/>
          <p:nvPr/>
        </p:nvCxnSpPr>
        <p:spPr>
          <a:xfrm>
            <a:off x="2412261" y="460504"/>
            <a:ext cx="6264000" cy="15875"/>
          </a:xfrm>
          <a:prstGeom prst="line">
            <a:avLst/>
          </a:prstGeom>
          <a:ln>
            <a:solidFill>
              <a:srgbClr val="D1C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群組 15"/>
          <p:cNvGrpSpPr/>
          <p:nvPr/>
        </p:nvGrpSpPr>
        <p:grpSpPr>
          <a:xfrm>
            <a:off x="325498" y="157447"/>
            <a:ext cx="4560538" cy="605686"/>
            <a:chOff x="325498" y="157447"/>
            <a:chExt cx="2088002" cy="605686"/>
          </a:xfrm>
        </p:grpSpPr>
        <p:pic>
          <p:nvPicPr>
            <p:cNvPr id="17" name="圖片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500" y="166683"/>
              <a:ext cx="2088000" cy="589733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8" name="圓角矩形 17"/>
            <p:cNvSpPr/>
            <p:nvPr/>
          </p:nvSpPr>
          <p:spPr>
            <a:xfrm>
              <a:off x="325498" y="157447"/>
              <a:ext cx="2086763" cy="605686"/>
            </a:xfrm>
            <a:prstGeom prst="roundRect">
              <a:avLst/>
            </a:prstGeom>
            <a:noFill/>
            <a:ln w="76200">
              <a:solidFill>
                <a:srgbClr val="CEC9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9" name="頁尾版面配置區 14"/>
          <p:cNvSpPr>
            <a:spLocks noGrp="1"/>
          </p:cNvSpPr>
          <p:nvPr>
            <p:ph type="ftr" sz="quarter" idx="11"/>
          </p:nvPr>
        </p:nvSpPr>
        <p:spPr>
          <a:xfrm>
            <a:off x="7087151" y="202535"/>
            <a:ext cx="1893455" cy="273844"/>
          </a:xfrm>
        </p:spPr>
        <p:txBody>
          <a:bodyPr/>
          <a:lstStyle/>
          <a:p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大同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區</a:t>
            </a:r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玉泉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段都更案</a:t>
            </a:r>
          </a:p>
        </p:txBody>
      </p:sp>
      <p:sp>
        <p:nvSpPr>
          <p:cNvPr id="20" name="文字方塊 19"/>
          <p:cNvSpPr txBox="1"/>
          <p:nvPr/>
        </p:nvSpPr>
        <p:spPr>
          <a:xfrm>
            <a:off x="285749" y="230900"/>
            <a:ext cx="6010275" cy="466271"/>
          </a:xfrm>
          <a:prstGeom prst="rect">
            <a:avLst/>
          </a:prstGeom>
          <a:noFill/>
        </p:spPr>
        <p:txBody>
          <a:bodyPr wrap="square" lIns="96001" tIns="48001" rIns="96001" bIns="48001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1pPr>
            <a:lvl2pPr marL="639763" indent="-182563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1279525" indent="-365125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919288" indent="-547688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2559050" indent="-73025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 marL="376669" indent="-376669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defRPr/>
            </a:pPr>
            <a:r>
              <a:rPr kumimoji="0" lang="zh-CN" altLang="en-US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三、建築外觀</a:t>
            </a:r>
            <a:endParaRPr kumimoji="0" lang="zh-TW" altLang="en-US" sz="24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83AE3A8D-0250-446C-7BB7-3504D586CB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246" y="1036319"/>
            <a:ext cx="5529330" cy="5540873"/>
          </a:xfrm>
          <a:prstGeom prst="rect">
            <a:avLst/>
          </a:prstGeom>
        </p:spPr>
      </p:pic>
      <p:sp>
        <p:nvSpPr>
          <p:cNvPr id="9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7600950" y="6584156"/>
            <a:ext cx="1543050" cy="273844"/>
          </a:xfrm>
        </p:spPr>
        <p:txBody>
          <a:bodyPr/>
          <a:lstStyle/>
          <a:p>
            <a:r>
              <a:rPr lang="en-US" altLang="zh-TW" dirty="0" smtClean="0"/>
              <a:t>48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979716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直線接點 14"/>
          <p:cNvCxnSpPr/>
          <p:nvPr/>
        </p:nvCxnSpPr>
        <p:spPr>
          <a:xfrm>
            <a:off x="2412261" y="460504"/>
            <a:ext cx="6264000" cy="15875"/>
          </a:xfrm>
          <a:prstGeom prst="line">
            <a:avLst/>
          </a:prstGeom>
          <a:ln>
            <a:solidFill>
              <a:srgbClr val="D1C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群組 15"/>
          <p:cNvGrpSpPr/>
          <p:nvPr/>
        </p:nvGrpSpPr>
        <p:grpSpPr>
          <a:xfrm>
            <a:off x="325498" y="157447"/>
            <a:ext cx="4560538" cy="605686"/>
            <a:chOff x="325498" y="157447"/>
            <a:chExt cx="2088002" cy="605686"/>
          </a:xfrm>
        </p:grpSpPr>
        <p:pic>
          <p:nvPicPr>
            <p:cNvPr id="17" name="圖片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500" y="166683"/>
              <a:ext cx="2088000" cy="589733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8" name="圓角矩形 17"/>
            <p:cNvSpPr/>
            <p:nvPr/>
          </p:nvSpPr>
          <p:spPr>
            <a:xfrm>
              <a:off x="325498" y="157447"/>
              <a:ext cx="2086763" cy="605686"/>
            </a:xfrm>
            <a:prstGeom prst="roundRect">
              <a:avLst/>
            </a:prstGeom>
            <a:noFill/>
            <a:ln w="76200">
              <a:solidFill>
                <a:srgbClr val="CEC9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9" name="頁尾版面配置區 14"/>
          <p:cNvSpPr>
            <a:spLocks noGrp="1"/>
          </p:cNvSpPr>
          <p:nvPr>
            <p:ph type="ftr" sz="quarter" idx="11"/>
          </p:nvPr>
        </p:nvSpPr>
        <p:spPr>
          <a:xfrm>
            <a:off x="7087151" y="202535"/>
            <a:ext cx="1893455" cy="273844"/>
          </a:xfrm>
        </p:spPr>
        <p:txBody>
          <a:bodyPr/>
          <a:lstStyle/>
          <a:p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大同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區</a:t>
            </a:r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玉泉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段都更案</a:t>
            </a:r>
          </a:p>
        </p:txBody>
      </p:sp>
      <p:sp>
        <p:nvSpPr>
          <p:cNvPr id="20" name="文字方塊 19"/>
          <p:cNvSpPr txBox="1"/>
          <p:nvPr/>
        </p:nvSpPr>
        <p:spPr>
          <a:xfrm>
            <a:off x="285749" y="230900"/>
            <a:ext cx="6010275" cy="466271"/>
          </a:xfrm>
          <a:prstGeom prst="rect">
            <a:avLst/>
          </a:prstGeom>
          <a:noFill/>
        </p:spPr>
        <p:txBody>
          <a:bodyPr wrap="square" lIns="96001" tIns="48001" rIns="96001" bIns="48001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1pPr>
            <a:lvl2pPr marL="639763" indent="-182563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1279525" indent="-365125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919288" indent="-547688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2559050" indent="-73025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 marL="376669" indent="-376669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defRPr/>
            </a:pPr>
            <a:r>
              <a:rPr kumimoji="0" lang="zh-CN" altLang="en-US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三、建築外觀</a:t>
            </a:r>
            <a:endParaRPr kumimoji="0" lang="zh-TW" altLang="en-US" sz="24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CC215143-CDBB-256A-F1F7-3BD62CC379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566"/>
          <a:stretch/>
        </p:blipFill>
        <p:spPr>
          <a:xfrm>
            <a:off x="0" y="862702"/>
            <a:ext cx="4387057" cy="598658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89CA6504-5C13-E40F-4B7D-811134D587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6300"/>
                    </a14:imgEffect>
                    <a14:imgEffect>
                      <a14:brightnessContrast bright="10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27" r="24555"/>
          <a:stretch/>
        </p:blipFill>
        <p:spPr>
          <a:xfrm>
            <a:off x="5275581" y="862702"/>
            <a:ext cx="2743200" cy="5986589"/>
          </a:xfrm>
          <a:prstGeom prst="rect">
            <a:avLst/>
          </a:prstGeom>
        </p:spPr>
      </p:pic>
      <p:cxnSp>
        <p:nvCxnSpPr>
          <p:cNvPr id="12" name="直線接點 11">
            <a:extLst>
              <a:ext uri="{FF2B5EF4-FFF2-40B4-BE49-F238E27FC236}">
                <a16:creationId xmlns:a16="http://schemas.microsoft.com/office/drawing/2014/main" xmlns="" id="{0B9E710C-4CE6-D7BF-2D82-04B460A55150}"/>
              </a:ext>
            </a:extLst>
          </p:cNvPr>
          <p:cNvCxnSpPr>
            <a:cxnSpLocks/>
          </p:cNvCxnSpPr>
          <p:nvPr/>
        </p:nvCxnSpPr>
        <p:spPr>
          <a:xfrm>
            <a:off x="0" y="6418218"/>
            <a:ext cx="9144000" cy="0"/>
          </a:xfrm>
          <a:prstGeom prst="line">
            <a:avLst/>
          </a:prstGeom>
          <a:ln w="76200">
            <a:solidFill>
              <a:schemeClr val="dk1">
                <a:alpha val="8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頁尾版面配置區 14">
            <a:extLst>
              <a:ext uri="{FF2B5EF4-FFF2-40B4-BE49-F238E27FC236}">
                <a16:creationId xmlns:a16="http://schemas.microsoft.com/office/drawing/2014/main" xmlns="" id="{4F5E0CAE-8551-ACCD-9AFF-B40195CF3A61}"/>
              </a:ext>
            </a:extLst>
          </p:cNvPr>
          <p:cNvSpPr txBox="1">
            <a:spLocks/>
          </p:cNvSpPr>
          <p:nvPr/>
        </p:nvSpPr>
        <p:spPr>
          <a:xfrm>
            <a:off x="1992637" y="6514489"/>
            <a:ext cx="189345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北向立面</a:t>
            </a:r>
          </a:p>
        </p:txBody>
      </p:sp>
      <p:sp>
        <p:nvSpPr>
          <p:cNvPr id="21" name="頁尾版面配置區 14">
            <a:extLst>
              <a:ext uri="{FF2B5EF4-FFF2-40B4-BE49-F238E27FC236}">
                <a16:creationId xmlns:a16="http://schemas.microsoft.com/office/drawing/2014/main" xmlns="" id="{D81EBA4F-65F6-AEC2-F879-6B36C04E307B}"/>
              </a:ext>
            </a:extLst>
          </p:cNvPr>
          <p:cNvSpPr txBox="1">
            <a:spLocks/>
          </p:cNvSpPr>
          <p:nvPr/>
        </p:nvSpPr>
        <p:spPr>
          <a:xfrm>
            <a:off x="5676363" y="6514489"/>
            <a:ext cx="189345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西向立面</a:t>
            </a:r>
          </a:p>
        </p:txBody>
      </p:sp>
      <p:sp>
        <p:nvSpPr>
          <p:cNvPr id="13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7600950" y="6584156"/>
            <a:ext cx="1543050" cy="273844"/>
          </a:xfrm>
        </p:spPr>
        <p:txBody>
          <a:bodyPr/>
          <a:lstStyle/>
          <a:p>
            <a:r>
              <a:rPr lang="en-US" altLang="zh-TW" dirty="0" smtClean="0"/>
              <a:t>49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70411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接點 4"/>
          <p:cNvCxnSpPr/>
          <p:nvPr/>
        </p:nvCxnSpPr>
        <p:spPr>
          <a:xfrm>
            <a:off x="2412261" y="460504"/>
            <a:ext cx="6264000" cy="15875"/>
          </a:xfrm>
          <a:prstGeom prst="line">
            <a:avLst/>
          </a:prstGeom>
          <a:ln>
            <a:solidFill>
              <a:srgbClr val="D1C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群組 20"/>
          <p:cNvGrpSpPr/>
          <p:nvPr/>
        </p:nvGrpSpPr>
        <p:grpSpPr>
          <a:xfrm>
            <a:off x="325498" y="157447"/>
            <a:ext cx="4560538" cy="605686"/>
            <a:chOff x="325498" y="157447"/>
            <a:chExt cx="2088002" cy="605686"/>
          </a:xfrm>
        </p:grpSpPr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500" y="166683"/>
              <a:ext cx="2088000" cy="589733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7" name="圓角矩形 16"/>
            <p:cNvSpPr/>
            <p:nvPr/>
          </p:nvSpPr>
          <p:spPr>
            <a:xfrm>
              <a:off x="325498" y="157447"/>
              <a:ext cx="2086763" cy="605686"/>
            </a:xfrm>
            <a:prstGeom prst="roundRect">
              <a:avLst/>
            </a:prstGeom>
            <a:noFill/>
            <a:ln w="76200">
              <a:solidFill>
                <a:srgbClr val="CEC9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7600950" y="6584156"/>
            <a:ext cx="1543050" cy="273844"/>
          </a:xfrm>
        </p:spPr>
        <p:txBody>
          <a:bodyPr/>
          <a:lstStyle/>
          <a:p>
            <a:fld id="{F47CEAE1-C982-4D7B-9E1A-CEEB45A21EB1}" type="slidenum">
              <a:rPr lang="zh-TW" altLang="en-US" smtClean="0"/>
              <a:pPr/>
              <a:t>5</a:t>
            </a:fld>
            <a:endParaRPr lang="zh-TW" altLang="en-US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657225" y="202325"/>
            <a:ext cx="4124325" cy="527827"/>
          </a:xfrm>
          <a:prstGeom prst="rect">
            <a:avLst/>
          </a:prstGeom>
          <a:noFill/>
        </p:spPr>
        <p:txBody>
          <a:bodyPr wrap="square" lIns="96001" tIns="48001" rIns="96001" bIns="48001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1pPr>
            <a:lvl2pPr marL="639763" indent="-182563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1279525" indent="-365125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919288" indent="-547688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2559050" indent="-73025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 marL="376669" indent="-376669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defRPr/>
            </a:pPr>
            <a:r>
              <a:rPr kumimoji="0" lang="zh-TW" altLang="en-US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壹、都市更新事業計畫</a:t>
            </a:r>
          </a:p>
        </p:txBody>
      </p:sp>
      <p:sp>
        <p:nvSpPr>
          <p:cNvPr id="11" name="Rectangle 86"/>
          <p:cNvSpPr>
            <a:spLocks noChangeArrowheads="1"/>
          </p:cNvSpPr>
          <p:nvPr/>
        </p:nvSpPr>
        <p:spPr bwMode="auto">
          <a:xfrm>
            <a:off x="1138238" y="1233791"/>
            <a:ext cx="6769100" cy="530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9pPr>
          </a:lstStyle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990000"/>
              </a:buClr>
              <a:buFont typeface="Wingdings" pitchFamily="2" charset="2"/>
              <a:buNone/>
            </a:pPr>
            <a:r>
              <a:rPr lang="zh-TW" altLang="en-US" sz="2400" dirty="0">
                <a:solidFill>
                  <a:schemeClr val="tx2">
                    <a:lumMod val="75000"/>
                  </a:schemeClr>
                </a:solidFill>
                <a:ea typeface="華康中黑體" pitchFamily="49" charset="-120"/>
              </a:rPr>
              <a:t>一、辦理緣起及法令依據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990000"/>
              </a:buClr>
              <a:buFont typeface="Wingdings" pitchFamily="2" charset="2"/>
              <a:buNone/>
            </a:pPr>
            <a:r>
              <a:rPr lang="zh-TW" altLang="en-US" sz="2400" dirty="0">
                <a:solidFill>
                  <a:schemeClr val="tx2">
                    <a:lumMod val="75000"/>
                  </a:schemeClr>
                </a:solidFill>
                <a:ea typeface="華康中黑體" pitchFamily="49" charset="-120"/>
              </a:rPr>
              <a:t>二、基地</a:t>
            </a:r>
            <a:r>
              <a:rPr lang="zh-CN" altLang="en-US" sz="2400" dirty="0">
                <a:solidFill>
                  <a:schemeClr val="tx2">
                    <a:lumMod val="75000"/>
                  </a:schemeClr>
                </a:solidFill>
                <a:ea typeface="華康中黑體" pitchFamily="49" charset="-120"/>
              </a:rPr>
              <a:t>範圍與</a:t>
            </a:r>
            <a:r>
              <a:rPr lang="zh-TW" altLang="en-US" sz="2400" dirty="0">
                <a:solidFill>
                  <a:schemeClr val="tx2">
                    <a:lumMod val="75000"/>
                  </a:schemeClr>
                </a:solidFill>
                <a:ea typeface="華康中黑體" pitchFamily="49" charset="-120"/>
              </a:rPr>
              <a:t>現況說明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990000"/>
              </a:buClr>
              <a:buFont typeface="Wingdings" pitchFamily="2" charset="2"/>
              <a:buNone/>
            </a:pPr>
            <a:r>
              <a:rPr lang="zh-TW" altLang="en-US" sz="2400" dirty="0">
                <a:solidFill>
                  <a:schemeClr val="tx2">
                    <a:lumMod val="75000"/>
                  </a:schemeClr>
                </a:solidFill>
                <a:ea typeface="華康中黑體" pitchFamily="49" charset="-120"/>
              </a:rPr>
              <a:t>三、都市更新程序與預定進度</a:t>
            </a:r>
            <a:endParaRPr lang="en-US" altLang="zh-TW" sz="2400" dirty="0">
              <a:solidFill>
                <a:schemeClr val="tx2">
                  <a:lumMod val="75000"/>
                </a:schemeClr>
              </a:solidFill>
              <a:ea typeface="華康中黑體" pitchFamily="49" charset="-120"/>
            </a:endParaRP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990000"/>
              </a:buClr>
              <a:buFont typeface="Wingdings" pitchFamily="2" charset="2"/>
              <a:buNone/>
            </a:pPr>
            <a:r>
              <a:rPr lang="zh-TW" altLang="en-US" sz="2400" dirty="0">
                <a:solidFill>
                  <a:schemeClr val="tx2">
                    <a:lumMod val="75000"/>
                  </a:schemeClr>
                </a:solidFill>
                <a:ea typeface="華康中黑體" pitchFamily="49" charset="-120"/>
              </a:rPr>
              <a:t>四、</a:t>
            </a:r>
            <a:r>
              <a:rPr lang="zh-CN" altLang="en-US" sz="2400" dirty="0">
                <a:solidFill>
                  <a:schemeClr val="tx2">
                    <a:lumMod val="75000"/>
                  </a:schemeClr>
                </a:solidFill>
                <a:ea typeface="華康中黑體" pitchFamily="49" charset="-120"/>
              </a:rPr>
              <a:t>公聽會目的</a:t>
            </a:r>
            <a:endParaRPr lang="en-US" altLang="zh-TW" sz="2400" dirty="0">
              <a:solidFill>
                <a:schemeClr val="tx2">
                  <a:lumMod val="75000"/>
                </a:schemeClr>
              </a:solidFill>
              <a:ea typeface="華康中黑體" pitchFamily="49" charset="-120"/>
            </a:endParaRP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990000"/>
              </a:buClr>
              <a:buFont typeface="Wingdings" pitchFamily="2" charset="2"/>
              <a:buNone/>
            </a:pPr>
            <a:r>
              <a:rPr lang="zh-TW" altLang="en-US" sz="2400" dirty="0">
                <a:solidFill>
                  <a:schemeClr val="tx2">
                    <a:lumMod val="75000"/>
                  </a:schemeClr>
                </a:solidFill>
                <a:ea typeface="華康中黑體" pitchFamily="49" charset="-120"/>
              </a:rPr>
              <a:t>五、申請都更容積獎勵</a:t>
            </a:r>
            <a:endParaRPr lang="en-US" altLang="zh-TW" sz="2400" dirty="0">
              <a:solidFill>
                <a:schemeClr val="tx2">
                  <a:lumMod val="75000"/>
                </a:schemeClr>
              </a:solidFill>
              <a:ea typeface="華康中黑體" pitchFamily="49" charset="-120"/>
            </a:endParaRP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990000"/>
              </a:buClr>
              <a:buFont typeface="Wingdings" pitchFamily="2" charset="2"/>
              <a:buNone/>
            </a:pPr>
            <a:r>
              <a:rPr lang="zh-TW" altLang="en-US" sz="2400" dirty="0">
                <a:solidFill>
                  <a:schemeClr val="tx2">
                    <a:lumMod val="75000"/>
                  </a:schemeClr>
                </a:solidFill>
                <a:ea typeface="華康中黑體" pitchFamily="49" charset="-120"/>
              </a:rPr>
              <a:t>六、拆遷安置計畫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990000"/>
              </a:buClr>
              <a:buFont typeface="Wingdings" pitchFamily="2" charset="2"/>
              <a:buNone/>
            </a:pPr>
            <a:r>
              <a:rPr lang="zh-TW" altLang="en-US" sz="2400" dirty="0">
                <a:solidFill>
                  <a:schemeClr val="tx2">
                    <a:lumMod val="75000"/>
                  </a:schemeClr>
                </a:solidFill>
                <a:ea typeface="華康中黑體" pitchFamily="49" charset="-120"/>
              </a:rPr>
              <a:t>七、實施方式與共同負擔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990000"/>
              </a:buClr>
              <a:buFont typeface="Wingdings" pitchFamily="2" charset="2"/>
              <a:buNone/>
            </a:pPr>
            <a:r>
              <a:rPr lang="zh-TW" altLang="en-US" sz="2400" dirty="0">
                <a:solidFill>
                  <a:schemeClr val="tx2">
                    <a:lumMod val="75000"/>
                  </a:schemeClr>
                </a:solidFill>
                <a:ea typeface="華康中黑體" pitchFamily="49" charset="-120"/>
              </a:rPr>
              <a:t>八、更新效益說明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990000"/>
              </a:buClr>
              <a:buFont typeface="Wingdings" pitchFamily="2" charset="2"/>
              <a:buNone/>
            </a:pPr>
            <a:r>
              <a:rPr lang="zh-CN" altLang="en-US" sz="2400" dirty="0">
                <a:solidFill>
                  <a:schemeClr val="tx2">
                    <a:lumMod val="75000"/>
                  </a:schemeClr>
                </a:solidFill>
                <a:ea typeface="華康中黑體" pitchFamily="49" charset="-120"/>
              </a:rPr>
              <a:t>九</a:t>
            </a:r>
            <a:r>
              <a:rPr lang="zh-TW" altLang="en-US" sz="2400" dirty="0">
                <a:solidFill>
                  <a:schemeClr val="tx2">
                    <a:lumMod val="75000"/>
                  </a:schemeClr>
                </a:solidFill>
                <a:ea typeface="華康中黑體" pitchFamily="49" charset="-120"/>
              </a:rPr>
              <a:t>、選配原則</a:t>
            </a:r>
          </a:p>
        </p:txBody>
      </p:sp>
      <p:sp>
        <p:nvSpPr>
          <p:cNvPr id="10" name="頁尾版面配置區 14"/>
          <p:cNvSpPr>
            <a:spLocks noGrp="1"/>
          </p:cNvSpPr>
          <p:nvPr>
            <p:ph type="ftr" sz="quarter" idx="11"/>
          </p:nvPr>
        </p:nvSpPr>
        <p:spPr>
          <a:xfrm>
            <a:off x="7087151" y="202535"/>
            <a:ext cx="1893455" cy="273844"/>
          </a:xfrm>
        </p:spPr>
        <p:txBody>
          <a:bodyPr/>
          <a:lstStyle/>
          <a:p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大同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區</a:t>
            </a:r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玉泉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段都更案   </a:t>
            </a:r>
          </a:p>
        </p:txBody>
      </p:sp>
    </p:spTree>
    <p:extLst>
      <p:ext uri="{BB962C8B-B14F-4D97-AF65-F5344CB8AC3E}">
        <p14:creationId xmlns:p14="http://schemas.microsoft.com/office/powerpoint/2010/main" val="12217002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直線接點 14"/>
          <p:cNvCxnSpPr/>
          <p:nvPr/>
        </p:nvCxnSpPr>
        <p:spPr>
          <a:xfrm>
            <a:off x="2412261" y="460504"/>
            <a:ext cx="6264000" cy="15875"/>
          </a:xfrm>
          <a:prstGeom prst="line">
            <a:avLst/>
          </a:prstGeom>
          <a:ln>
            <a:solidFill>
              <a:srgbClr val="D1C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群組 15"/>
          <p:cNvGrpSpPr/>
          <p:nvPr/>
        </p:nvGrpSpPr>
        <p:grpSpPr>
          <a:xfrm>
            <a:off x="325498" y="157447"/>
            <a:ext cx="4560538" cy="605686"/>
            <a:chOff x="325498" y="157447"/>
            <a:chExt cx="2088002" cy="605686"/>
          </a:xfrm>
        </p:grpSpPr>
        <p:pic>
          <p:nvPicPr>
            <p:cNvPr id="17" name="圖片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500" y="166683"/>
              <a:ext cx="2088000" cy="589733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8" name="圓角矩形 17"/>
            <p:cNvSpPr/>
            <p:nvPr/>
          </p:nvSpPr>
          <p:spPr>
            <a:xfrm>
              <a:off x="325498" y="157447"/>
              <a:ext cx="2086763" cy="605686"/>
            </a:xfrm>
            <a:prstGeom prst="roundRect">
              <a:avLst/>
            </a:prstGeom>
            <a:noFill/>
            <a:ln w="76200">
              <a:solidFill>
                <a:srgbClr val="CEC9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9" name="頁尾版面配置區 14"/>
          <p:cNvSpPr>
            <a:spLocks noGrp="1"/>
          </p:cNvSpPr>
          <p:nvPr>
            <p:ph type="ftr" sz="quarter" idx="11"/>
          </p:nvPr>
        </p:nvSpPr>
        <p:spPr>
          <a:xfrm>
            <a:off x="7087151" y="202535"/>
            <a:ext cx="1893455" cy="273844"/>
          </a:xfrm>
        </p:spPr>
        <p:txBody>
          <a:bodyPr/>
          <a:lstStyle/>
          <a:p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大同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區</a:t>
            </a:r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玉泉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段都更案</a:t>
            </a:r>
          </a:p>
        </p:txBody>
      </p:sp>
      <p:sp>
        <p:nvSpPr>
          <p:cNvPr id="20" name="文字方塊 19"/>
          <p:cNvSpPr txBox="1"/>
          <p:nvPr/>
        </p:nvSpPr>
        <p:spPr>
          <a:xfrm>
            <a:off x="285749" y="230900"/>
            <a:ext cx="6010275" cy="466271"/>
          </a:xfrm>
          <a:prstGeom prst="rect">
            <a:avLst/>
          </a:prstGeom>
          <a:noFill/>
        </p:spPr>
        <p:txBody>
          <a:bodyPr wrap="square" lIns="96001" tIns="48001" rIns="96001" bIns="48001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1pPr>
            <a:lvl2pPr marL="639763" indent="-182563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1279525" indent="-365125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919288" indent="-547688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2559050" indent="-73025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 marL="376669" indent="-376669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defRPr/>
            </a:pPr>
            <a:r>
              <a:rPr kumimoji="0" lang="zh-CN" altLang="en-US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三、建築外觀</a:t>
            </a:r>
            <a:endParaRPr kumimoji="0" lang="zh-TW" altLang="en-US" sz="24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xmlns="" id="{A13FE114-E3C8-B95A-5B7D-AD8A66801C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92" r="32643"/>
          <a:stretch/>
        </p:blipFill>
        <p:spPr>
          <a:xfrm>
            <a:off x="5395474" y="905691"/>
            <a:ext cx="2149797" cy="5907916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E569497B-4019-E9CF-00A2-EFC39FB631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23" t="6549" r="18431"/>
          <a:stretch/>
        </p:blipFill>
        <p:spPr>
          <a:xfrm>
            <a:off x="1445621" y="1245328"/>
            <a:ext cx="3413760" cy="5594510"/>
          </a:xfrm>
          <a:prstGeom prst="rect">
            <a:avLst/>
          </a:prstGeom>
        </p:spPr>
      </p:pic>
      <p:cxnSp>
        <p:nvCxnSpPr>
          <p:cNvPr id="5" name="直線接點 4">
            <a:extLst>
              <a:ext uri="{FF2B5EF4-FFF2-40B4-BE49-F238E27FC236}">
                <a16:creationId xmlns:a16="http://schemas.microsoft.com/office/drawing/2014/main" xmlns="" id="{89E4EB1F-F598-3871-25D0-1DF814E15601}"/>
              </a:ext>
            </a:extLst>
          </p:cNvPr>
          <p:cNvCxnSpPr>
            <a:cxnSpLocks/>
          </p:cNvCxnSpPr>
          <p:nvPr/>
        </p:nvCxnSpPr>
        <p:spPr>
          <a:xfrm>
            <a:off x="0" y="6418218"/>
            <a:ext cx="9144000" cy="0"/>
          </a:xfrm>
          <a:prstGeom prst="line">
            <a:avLst/>
          </a:prstGeom>
          <a:ln w="76200">
            <a:solidFill>
              <a:schemeClr val="dk1">
                <a:alpha val="8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頁尾版面配置區 14">
            <a:extLst>
              <a:ext uri="{FF2B5EF4-FFF2-40B4-BE49-F238E27FC236}">
                <a16:creationId xmlns:a16="http://schemas.microsoft.com/office/drawing/2014/main" xmlns="" id="{D69FFDF9-28F8-0CC6-1A6A-9C5E251022AA}"/>
              </a:ext>
            </a:extLst>
          </p:cNvPr>
          <p:cNvSpPr txBox="1">
            <a:spLocks/>
          </p:cNvSpPr>
          <p:nvPr/>
        </p:nvSpPr>
        <p:spPr>
          <a:xfrm>
            <a:off x="1992637" y="6514489"/>
            <a:ext cx="189345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南向立面</a:t>
            </a:r>
          </a:p>
        </p:txBody>
      </p:sp>
      <p:sp>
        <p:nvSpPr>
          <p:cNvPr id="11" name="頁尾版面配置區 14">
            <a:extLst>
              <a:ext uri="{FF2B5EF4-FFF2-40B4-BE49-F238E27FC236}">
                <a16:creationId xmlns:a16="http://schemas.microsoft.com/office/drawing/2014/main" xmlns="" id="{24200A13-890D-DF17-774A-7EA7F7097BD5}"/>
              </a:ext>
            </a:extLst>
          </p:cNvPr>
          <p:cNvSpPr txBox="1">
            <a:spLocks/>
          </p:cNvSpPr>
          <p:nvPr/>
        </p:nvSpPr>
        <p:spPr>
          <a:xfrm>
            <a:off x="5676363" y="6514489"/>
            <a:ext cx="189345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東向立面</a:t>
            </a:r>
          </a:p>
        </p:txBody>
      </p:sp>
      <p:sp>
        <p:nvSpPr>
          <p:cNvPr id="13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7600950" y="6584156"/>
            <a:ext cx="1543050" cy="273844"/>
          </a:xfrm>
        </p:spPr>
        <p:txBody>
          <a:bodyPr/>
          <a:lstStyle/>
          <a:p>
            <a:r>
              <a:rPr lang="en-US" altLang="zh-TW" smtClean="0"/>
              <a:t>50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569098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2091"/>
            <a:ext cx="9144000" cy="192693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標題 1"/>
          <p:cNvSpPr>
            <a:spLocks noGrp="1"/>
          </p:cNvSpPr>
          <p:nvPr/>
        </p:nvSpPr>
        <p:spPr bwMode="auto">
          <a:xfrm>
            <a:off x="2943532" y="4902237"/>
            <a:ext cx="3577612" cy="378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8001" tIns="64001" rIns="128001" bIns="64001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en-US" sz="1600" b="1" i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黑體" panose="020B0509000000000000" pitchFamily="49" charset="-120"/>
                <a:ea typeface="華康中黑體" panose="020B0509000000000000" pitchFamily="49" charset="-120"/>
              </a:rPr>
              <a:t>規劃</a:t>
            </a:r>
            <a:r>
              <a:rPr kumimoji="0" lang="zh-CN" altLang="en-US" sz="1600" b="1" i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黑體" panose="020B0509000000000000" pitchFamily="49" charset="-120"/>
                <a:ea typeface="華康中黑體" panose="020B0509000000000000" pitchFamily="49" charset="-120"/>
              </a:rPr>
              <a:t>單位</a:t>
            </a:r>
            <a:r>
              <a:rPr kumimoji="0" lang="zh-TW" altLang="en-US" sz="1600" b="1" i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黑體" panose="020B0509000000000000" pitchFamily="49" charset="-120"/>
                <a:ea typeface="華康中黑體" panose="020B0509000000000000" pitchFamily="49" charset="-120"/>
              </a:rPr>
              <a:t>：新意群工程顧問有限公司</a:t>
            </a:r>
            <a:endParaRPr kumimoji="0" lang="zh-TW" altLang="zh-TW" sz="1800" b="1" i="0" u="none" strike="noStrike" cap="none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012222" y="4593219"/>
            <a:ext cx="3057247" cy="3337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zh-TW" altLang="en-US" sz="1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黑體" panose="020B0509000000000000" pitchFamily="49" charset="-120"/>
                <a:ea typeface="華康中黑體" panose="020B0509000000000000" pitchFamily="49" charset="-120"/>
              </a:rPr>
              <a:t>設計</a:t>
            </a:r>
            <a:r>
              <a:rPr lang="zh-CN" altLang="en-US" sz="1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黑體" panose="020B0509000000000000" pitchFamily="49" charset="-120"/>
                <a:ea typeface="華康中黑體" panose="020B0509000000000000" pitchFamily="49" charset="-120"/>
              </a:rPr>
              <a:t>單位</a:t>
            </a:r>
            <a:r>
              <a:rPr lang="zh-TW" altLang="en-US" sz="1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黑體" panose="020B0509000000000000" pitchFamily="49" charset="-120"/>
                <a:ea typeface="華康中黑體" panose="020B0509000000000000" pitchFamily="49" charset="-120"/>
              </a:rPr>
              <a:t>：</a:t>
            </a:r>
            <a:r>
              <a:rPr lang="zh-CN" altLang="en-US" sz="1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黑體" panose="020B0509000000000000" pitchFamily="49" charset="-120"/>
                <a:ea typeface="華康中黑體" panose="020B0509000000000000" pitchFamily="49" charset="-120"/>
              </a:rPr>
              <a:t>胡永復</a:t>
            </a:r>
            <a:r>
              <a:rPr lang="zh-TW" altLang="en-US" sz="1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黑體" panose="020B0509000000000000" pitchFamily="49" charset="-120"/>
                <a:ea typeface="華康中黑體" panose="020B0509000000000000" pitchFamily="49" charset="-120"/>
              </a:rPr>
              <a:t>建築師事務所</a:t>
            </a:r>
          </a:p>
        </p:txBody>
      </p:sp>
      <p:sp>
        <p:nvSpPr>
          <p:cNvPr id="10" name="矩形 9"/>
          <p:cNvSpPr/>
          <p:nvPr/>
        </p:nvSpPr>
        <p:spPr>
          <a:xfrm>
            <a:off x="3012222" y="4254665"/>
            <a:ext cx="36728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黑體" panose="020B0509000000000000" pitchFamily="49" charset="-120"/>
                <a:ea typeface="華康中黑體" panose="020B0509000000000000" pitchFamily="49" charset="-120"/>
              </a:rPr>
              <a:t>實 施 者：</a:t>
            </a:r>
            <a:r>
              <a:rPr lang="zh-CN" altLang="en-US" sz="1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黑體" panose="020B0509000000000000" pitchFamily="49" charset="-120"/>
                <a:ea typeface="華康中黑體" panose="020B0509000000000000" pitchFamily="49" charset="-120"/>
              </a:rPr>
              <a:t>友座紅典</a:t>
            </a:r>
            <a:r>
              <a:rPr lang="zh-TW" altLang="en-US" sz="1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黑體" panose="020B0509000000000000" pitchFamily="49" charset="-120"/>
                <a:ea typeface="華康中黑體" panose="020B0509000000000000" pitchFamily="49" charset="-120"/>
              </a:rPr>
              <a:t>建設股份有限公司</a:t>
            </a:r>
            <a:endParaRPr lang="zh-TW" altLang="en-US" sz="16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781384" y="2565755"/>
            <a:ext cx="4073911" cy="394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華康中黑體" panose="020B0509000000000000" pitchFamily="49" charset="-120"/>
                <a:cs typeface="Times New Roman" panose="02020603050405020304" pitchFamily="18" charset="0"/>
              </a:rPr>
              <a:t>敬 請 指 教 </a:t>
            </a:r>
            <a:r>
              <a:rPr lang="en-US" altLang="zh-CN" sz="3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華康中黑體" panose="020B0509000000000000" pitchFamily="49" charset="-120"/>
                <a:cs typeface="Times New Roman" panose="02020603050405020304" pitchFamily="18" charset="0"/>
              </a:rPr>
              <a:t>!!</a:t>
            </a:r>
            <a:endParaRPr lang="zh-TW" altLang="en-US" sz="36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華康中黑體" panose="020B05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12" name="標題 1"/>
          <p:cNvSpPr>
            <a:spLocks noGrp="1"/>
          </p:cNvSpPr>
          <p:nvPr/>
        </p:nvSpPr>
        <p:spPr bwMode="auto">
          <a:xfrm>
            <a:off x="2503349" y="5240977"/>
            <a:ext cx="5480718" cy="378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8001" tIns="64001" rIns="128001" bIns="64001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黑體" panose="020B0509000000000000" pitchFamily="49" charset="-120"/>
                <a:ea typeface="華康中黑體" panose="020B0509000000000000" pitchFamily="49" charset="-120"/>
              </a:rPr>
              <a:t>估價</a:t>
            </a:r>
            <a:r>
              <a:rPr lang="zh-TW" altLang="en-US" sz="1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黑體" panose="020B0509000000000000" pitchFamily="49" charset="-120"/>
                <a:ea typeface="華康中黑體" panose="020B0509000000000000" pitchFamily="49" charset="-120"/>
              </a:rPr>
              <a:t>單位：</a:t>
            </a:r>
            <a:r>
              <a:rPr lang="zh-CN" altLang="en-US" sz="1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黑體" panose="020B0509000000000000" pitchFamily="49" charset="-120"/>
                <a:ea typeface="華康中黑體" panose="020B0509000000000000" pitchFamily="49" charset="-120"/>
              </a:rPr>
              <a:t>第一太平戴維斯不動產估價師事務所</a:t>
            </a:r>
            <a:endParaRPr lang="zh-TW" altLang="en-US" sz="16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中黑體" panose="020B0509000000000000" pitchFamily="49" charset="-120"/>
              <a:ea typeface="華康中黑體" panose="020B0509000000000000" pitchFamily="49" charset="-120"/>
            </a:endParaRPr>
          </a:p>
          <a:p>
            <a:pPr marL="0" marR="0" lvl="0" indent="0" algn="ctr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zh-TW" sz="1800" b="1" i="0" u="none" strike="noStrike" cap="none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503348" y="2971248"/>
            <a:ext cx="435194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華康中黑體" panose="020B0509000000000000" pitchFamily="49" charset="-120"/>
                <a:cs typeface="Times New Roman" panose="02020603050405020304" pitchFamily="18" charset="0"/>
              </a:rPr>
              <a:t>(</a:t>
            </a:r>
            <a:r>
              <a:rPr lang="zh-CN" alt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華康中黑體" panose="020B0509000000000000" pitchFamily="49" charset="-120"/>
                <a:cs typeface="Times New Roman" panose="02020603050405020304" pitchFamily="18" charset="0"/>
              </a:rPr>
              <a:t>發言請報姓名、房屋座落地址或土地地號以方便紀錄整理</a:t>
            </a:r>
            <a:r>
              <a:rPr lang="en-US" altLang="zh-CN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華康中黑體" panose="020B0509000000000000" pitchFamily="49" charset="-120"/>
                <a:cs typeface="Times New Roman" panose="02020603050405020304" pitchFamily="18" charset="0"/>
              </a:rPr>
              <a:t>)</a:t>
            </a:r>
            <a:endParaRPr lang="zh-TW" altLang="en-US" sz="2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華康中黑體" panose="020B0509000000000000" pitchFamily="49" charset="-120"/>
              <a:cs typeface="Times New Roman" panose="02020603050405020304" pitchFamily="18" charset="0"/>
            </a:endParaRPr>
          </a:p>
        </p:txBody>
      </p:sp>
      <p:cxnSp>
        <p:nvCxnSpPr>
          <p:cNvPr id="23" name="直線接點 22"/>
          <p:cNvCxnSpPr/>
          <p:nvPr/>
        </p:nvCxnSpPr>
        <p:spPr>
          <a:xfrm>
            <a:off x="2412261" y="460504"/>
            <a:ext cx="6264000" cy="15875"/>
          </a:xfrm>
          <a:prstGeom prst="line">
            <a:avLst/>
          </a:prstGeom>
          <a:ln>
            <a:solidFill>
              <a:srgbClr val="D1C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群組 23"/>
          <p:cNvGrpSpPr/>
          <p:nvPr/>
        </p:nvGrpSpPr>
        <p:grpSpPr>
          <a:xfrm>
            <a:off x="325498" y="157447"/>
            <a:ext cx="4560538" cy="605686"/>
            <a:chOff x="325498" y="157447"/>
            <a:chExt cx="2088002" cy="605686"/>
          </a:xfrm>
        </p:grpSpPr>
        <p:pic>
          <p:nvPicPr>
            <p:cNvPr id="25" name="圖片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500" y="166683"/>
              <a:ext cx="2088000" cy="589733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6" name="圓角矩形 25"/>
            <p:cNvSpPr/>
            <p:nvPr/>
          </p:nvSpPr>
          <p:spPr>
            <a:xfrm>
              <a:off x="325498" y="157447"/>
              <a:ext cx="2086763" cy="605686"/>
            </a:xfrm>
            <a:prstGeom prst="roundRect">
              <a:avLst/>
            </a:prstGeom>
            <a:noFill/>
            <a:ln w="76200">
              <a:solidFill>
                <a:srgbClr val="CEC9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7" name="頁尾版面配置區 14"/>
          <p:cNvSpPr>
            <a:spLocks noGrp="1"/>
          </p:cNvSpPr>
          <p:nvPr>
            <p:ph type="ftr" sz="quarter" idx="11"/>
          </p:nvPr>
        </p:nvSpPr>
        <p:spPr>
          <a:xfrm>
            <a:off x="7087151" y="202535"/>
            <a:ext cx="1893455" cy="273844"/>
          </a:xfrm>
        </p:spPr>
        <p:txBody>
          <a:bodyPr/>
          <a:lstStyle/>
          <a:p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大同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區</a:t>
            </a:r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玉泉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段都更案   </a:t>
            </a:r>
          </a:p>
        </p:txBody>
      </p:sp>
    </p:spTree>
    <p:extLst>
      <p:ext uri="{BB962C8B-B14F-4D97-AF65-F5344CB8AC3E}">
        <p14:creationId xmlns:p14="http://schemas.microsoft.com/office/powerpoint/2010/main" val="31279128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接點 4"/>
          <p:cNvCxnSpPr/>
          <p:nvPr/>
        </p:nvCxnSpPr>
        <p:spPr>
          <a:xfrm>
            <a:off x="2412261" y="460504"/>
            <a:ext cx="6264000" cy="15875"/>
          </a:xfrm>
          <a:prstGeom prst="line">
            <a:avLst/>
          </a:prstGeom>
          <a:ln>
            <a:solidFill>
              <a:srgbClr val="D1C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群組 20"/>
          <p:cNvGrpSpPr/>
          <p:nvPr/>
        </p:nvGrpSpPr>
        <p:grpSpPr>
          <a:xfrm>
            <a:off x="325498" y="157447"/>
            <a:ext cx="4560538" cy="605686"/>
            <a:chOff x="325498" y="157447"/>
            <a:chExt cx="2088002" cy="605686"/>
          </a:xfrm>
        </p:grpSpPr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500" y="166683"/>
              <a:ext cx="2088000" cy="589733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7" name="圓角矩形 16"/>
            <p:cNvSpPr/>
            <p:nvPr/>
          </p:nvSpPr>
          <p:spPr>
            <a:xfrm>
              <a:off x="325498" y="157447"/>
              <a:ext cx="2086763" cy="605686"/>
            </a:xfrm>
            <a:prstGeom prst="roundRect">
              <a:avLst/>
            </a:prstGeom>
            <a:noFill/>
            <a:ln w="76200">
              <a:solidFill>
                <a:srgbClr val="CEC9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7600950" y="6584156"/>
            <a:ext cx="1543050" cy="273844"/>
          </a:xfrm>
        </p:spPr>
        <p:txBody>
          <a:bodyPr/>
          <a:lstStyle/>
          <a:p>
            <a:fld id="{F47CEAE1-C982-4D7B-9E1A-CEEB45A21EB1}" type="slidenum">
              <a:rPr lang="zh-TW" altLang="en-US" smtClean="0"/>
              <a:pPr/>
              <a:t>6</a:t>
            </a:fld>
            <a:endParaRPr lang="zh-TW" altLang="en-US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495300" y="202325"/>
            <a:ext cx="4124325" cy="527827"/>
          </a:xfrm>
          <a:prstGeom prst="rect">
            <a:avLst/>
          </a:prstGeom>
          <a:noFill/>
        </p:spPr>
        <p:txBody>
          <a:bodyPr wrap="square" lIns="96001" tIns="48001" rIns="96001" bIns="48001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1pPr>
            <a:lvl2pPr marL="639763" indent="-182563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1279525" indent="-365125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919288" indent="-547688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2559050" indent="-73025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 marL="376669" indent="-376669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defRPr/>
            </a:pPr>
            <a:r>
              <a:rPr kumimoji="0" lang="zh-TW" altLang="en-US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一、辦理緣起及法令依據</a:t>
            </a:r>
          </a:p>
        </p:txBody>
      </p:sp>
      <p:sp>
        <p:nvSpPr>
          <p:cNvPr id="10" name="Rectangle 16"/>
          <p:cNvSpPr>
            <a:spLocks noChangeArrowheads="1"/>
          </p:cNvSpPr>
          <p:nvPr/>
        </p:nvSpPr>
        <p:spPr bwMode="auto">
          <a:xfrm>
            <a:off x="638175" y="1482626"/>
            <a:ext cx="3730625" cy="166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9pPr>
          </a:lstStyle>
          <a:p>
            <a:pPr marL="342900" indent="-342900" algn="just" eaLnBrk="1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Wingdings" pitchFamily="2" charset="2"/>
              <a:buChar char="n"/>
            </a:pPr>
            <a:r>
              <a:rPr lang="zh-TW" altLang="en-US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位於</a:t>
            </a:r>
            <a:r>
              <a:rPr lang="zh-CN" altLang="en-US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捷運松山線北門站約</a:t>
            </a:r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200</a:t>
            </a:r>
            <a:r>
              <a:rPr lang="zh-CN" altLang="en-US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公尺範圍之窳陋建物</a:t>
            </a:r>
            <a:r>
              <a:rPr lang="zh-TW" altLang="en-US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，嚴重影響本區都市景觀，同時具有潛在公共安全，亟須更新重建</a:t>
            </a:r>
            <a:endParaRPr lang="en-US" altLang="zh-TW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 eaLnBrk="1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</a:pPr>
            <a:endParaRPr lang="en-US" altLang="zh-TW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 eaLnBrk="1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Wingdings" pitchFamily="2" charset="2"/>
              <a:buChar char="n"/>
            </a:pPr>
            <a:r>
              <a:rPr lang="zh-TW" altLang="en-US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本更新單元屬於</a:t>
            </a:r>
            <a:r>
              <a:rPr lang="en-US" altLang="zh-TW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107.12.10</a:t>
            </a:r>
            <a:r>
              <a:rPr lang="zh-CN" altLang="en-US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（府都新字第</a:t>
            </a:r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10720232311</a:t>
            </a:r>
            <a:r>
              <a:rPr lang="zh-CN" altLang="en-US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號）公告之</a:t>
            </a:r>
            <a:r>
              <a:rPr lang="zh-TW" altLang="en-US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CN" altLang="en-US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劃定臺北市都市更新地區暨擬定都市更新計畫案</a:t>
            </a:r>
            <a:r>
              <a:rPr lang="zh-TW" altLang="en-US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r>
              <a:rPr lang="zh-CN" altLang="en-US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之大同</a:t>
            </a:r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-9</a:t>
            </a:r>
            <a:r>
              <a:rPr lang="zh-CN" altLang="en-US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後火車站商圈周邊更新地區</a:t>
            </a:r>
            <a:endParaRPr lang="zh-TW" altLang="en-US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Rectangle 27"/>
          <p:cNvSpPr>
            <a:spLocks noChangeArrowheads="1"/>
          </p:cNvSpPr>
          <p:nvPr/>
        </p:nvSpPr>
        <p:spPr bwMode="auto">
          <a:xfrm>
            <a:off x="638175" y="4807290"/>
            <a:ext cx="3730625" cy="9350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9pPr>
          </a:lstStyle>
          <a:p>
            <a:pPr marL="342900" indent="-342900" algn="just" eaLnBrk="1" hangingPunct="1">
              <a:lnSpc>
                <a:spcPct val="120000"/>
              </a:lnSpc>
              <a:spcBef>
                <a:spcPct val="10000"/>
              </a:spcBef>
              <a:spcAft>
                <a:spcPct val="10000"/>
              </a:spcAft>
              <a:buClr>
                <a:schemeClr val="tx2">
                  <a:lumMod val="75000"/>
                </a:schemeClr>
              </a:buClr>
              <a:buFont typeface="Wingdings" pitchFamily="2" charset="2"/>
              <a:buChar char="n"/>
            </a:pPr>
            <a:r>
              <a:rPr lang="zh-TW" altLang="en-US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依據都市更新條例第</a:t>
            </a:r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32</a:t>
            </a:r>
            <a:r>
              <a:rPr lang="zh-CN" altLang="en-US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37</a:t>
            </a:r>
            <a:r>
              <a:rPr lang="zh-TW" altLang="en-US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條</a:t>
            </a:r>
            <a:r>
              <a:rPr lang="zh-CN" altLang="en-US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辦理</a:t>
            </a:r>
            <a:endParaRPr lang="en-US" altLang="zh-TW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Rectangle 34"/>
          <p:cNvSpPr>
            <a:spLocks noChangeArrowheads="1"/>
          </p:cNvSpPr>
          <p:nvPr/>
        </p:nvSpPr>
        <p:spPr bwMode="auto">
          <a:xfrm>
            <a:off x="495300" y="1021102"/>
            <a:ext cx="352742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9pPr>
          </a:lstStyle>
          <a:p>
            <a:pPr marL="342900" indent="-342900" algn="just" eaLnBrk="1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990000"/>
              </a:buClr>
              <a:buFont typeface="Wingdings" pitchFamily="2" charset="2"/>
              <a:buChar char="r"/>
            </a:pPr>
            <a:r>
              <a:rPr lang="zh-TW" altLang="en-US" sz="2400" dirty="0">
                <a:solidFill>
                  <a:srgbClr val="990000"/>
                </a:solidFill>
                <a:ea typeface="華康中黑體" pitchFamily="49" charset="-120"/>
              </a:rPr>
              <a:t>辦理緣起</a:t>
            </a:r>
          </a:p>
        </p:txBody>
      </p:sp>
      <p:sp>
        <p:nvSpPr>
          <p:cNvPr id="19" name="Rectangle 35"/>
          <p:cNvSpPr>
            <a:spLocks noChangeArrowheads="1"/>
          </p:cNvSpPr>
          <p:nvPr/>
        </p:nvSpPr>
        <p:spPr bwMode="auto">
          <a:xfrm>
            <a:off x="566738" y="4304052"/>
            <a:ext cx="3527425" cy="5127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9pPr>
          </a:lstStyle>
          <a:p>
            <a:pPr marL="342900" indent="-342900" algn="just" eaLnBrk="1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990000"/>
              </a:buClr>
              <a:buFont typeface="Wingdings" pitchFamily="2" charset="2"/>
              <a:buChar char="r"/>
            </a:pPr>
            <a:r>
              <a:rPr lang="zh-TW" altLang="en-US" sz="2400" dirty="0">
                <a:solidFill>
                  <a:srgbClr val="990000"/>
                </a:solidFill>
                <a:ea typeface="華康中黑體" pitchFamily="49" charset="-120"/>
              </a:rPr>
              <a:t>法令依據</a:t>
            </a:r>
          </a:p>
        </p:txBody>
      </p:sp>
      <p:pic>
        <p:nvPicPr>
          <p:cNvPr id="4" name="圖片 3" descr="畫面剪輯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187" y="1066189"/>
            <a:ext cx="4450792" cy="4866525"/>
          </a:xfrm>
          <a:prstGeom prst="rect">
            <a:avLst/>
          </a:prstGeom>
        </p:spPr>
      </p:pic>
      <p:sp>
        <p:nvSpPr>
          <p:cNvPr id="20" name="頁尾版面配置區 14"/>
          <p:cNvSpPr>
            <a:spLocks noGrp="1"/>
          </p:cNvSpPr>
          <p:nvPr>
            <p:ph type="ftr" sz="quarter" idx="11"/>
          </p:nvPr>
        </p:nvSpPr>
        <p:spPr>
          <a:xfrm>
            <a:off x="7087151" y="202535"/>
            <a:ext cx="1893455" cy="273844"/>
          </a:xfrm>
        </p:spPr>
        <p:txBody>
          <a:bodyPr/>
          <a:lstStyle/>
          <a:p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大同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區</a:t>
            </a:r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玉泉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段都更案   </a:t>
            </a:r>
          </a:p>
        </p:txBody>
      </p:sp>
      <p:pic>
        <p:nvPicPr>
          <p:cNvPr id="15" name="圖片 1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7" y="1180514"/>
            <a:ext cx="4269653" cy="41488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606665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接點 4"/>
          <p:cNvCxnSpPr/>
          <p:nvPr/>
        </p:nvCxnSpPr>
        <p:spPr>
          <a:xfrm>
            <a:off x="2412261" y="460504"/>
            <a:ext cx="6264000" cy="15875"/>
          </a:xfrm>
          <a:prstGeom prst="line">
            <a:avLst/>
          </a:prstGeom>
          <a:ln>
            <a:solidFill>
              <a:srgbClr val="D1C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7600950" y="6584156"/>
            <a:ext cx="1543050" cy="273844"/>
          </a:xfrm>
        </p:spPr>
        <p:txBody>
          <a:bodyPr/>
          <a:lstStyle/>
          <a:p>
            <a:fld id="{F47CEAE1-C982-4D7B-9E1A-CEEB45A21EB1}" type="slidenum">
              <a:rPr lang="zh-TW" altLang="en-US" smtClean="0"/>
              <a:pPr/>
              <a:t>7</a:t>
            </a:fld>
            <a:endParaRPr lang="zh-TW" altLang="en-US" dirty="0"/>
          </a:p>
        </p:txBody>
      </p:sp>
      <p:grpSp>
        <p:nvGrpSpPr>
          <p:cNvPr id="38" name="群組 37"/>
          <p:cNvGrpSpPr/>
          <p:nvPr/>
        </p:nvGrpSpPr>
        <p:grpSpPr>
          <a:xfrm>
            <a:off x="325498" y="157447"/>
            <a:ext cx="4560538" cy="605686"/>
            <a:chOff x="325498" y="157447"/>
            <a:chExt cx="4560538" cy="605686"/>
          </a:xfrm>
        </p:grpSpPr>
        <p:grpSp>
          <p:nvGrpSpPr>
            <p:cNvPr id="35" name="群組 34"/>
            <p:cNvGrpSpPr/>
            <p:nvPr/>
          </p:nvGrpSpPr>
          <p:grpSpPr>
            <a:xfrm>
              <a:off x="325498" y="157447"/>
              <a:ext cx="4560538" cy="605686"/>
              <a:chOff x="325498" y="157447"/>
              <a:chExt cx="2088002" cy="605686"/>
            </a:xfrm>
          </p:grpSpPr>
          <p:pic>
            <p:nvPicPr>
              <p:cNvPr id="36" name="圖片 3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500" y="166683"/>
                <a:ext cx="2088000" cy="589733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37" name="圓角矩形 36"/>
              <p:cNvSpPr/>
              <p:nvPr/>
            </p:nvSpPr>
            <p:spPr>
              <a:xfrm>
                <a:off x="325498" y="157447"/>
                <a:ext cx="2086763" cy="605686"/>
              </a:xfrm>
              <a:prstGeom prst="roundRect">
                <a:avLst/>
              </a:prstGeom>
              <a:noFill/>
              <a:ln w="76200">
                <a:solidFill>
                  <a:srgbClr val="CEC9C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4" name="文字方塊 13"/>
            <p:cNvSpPr txBox="1"/>
            <p:nvPr/>
          </p:nvSpPr>
          <p:spPr>
            <a:xfrm>
              <a:off x="495300" y="202325"/>
              <a:ext cx="4270664" cy="527827"/>
            </a:xfrm>
            <a:prstGeom prst="rect">
              <a:avLst/>
            </a:prstGeom>
            <a:noFill/>
          </p:spPr>
          <p:txBody>
            <a:bodyPr wrap="square" lIns="96001" tIns="48001" rIns="96001" bIns="48001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1pPr>
              <a:lvl2pPr marL="639763" indent="-182563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2pPr>
              <a:lvl3pPr marL="1279525" indent="-365125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3pPr>
              <a:lvl4pPr marL="1919288" indent="-547688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4pPr>
              <a:lvl5pPr marL="2559050" indent="-73025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9pPr>
            </a:lstStyle>
            <a:p>
              <a:pPr marL="376669" indent="-376669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chemeClr val="accent2">
                    <a:lumMod val="50000"/>
                  </a:schemeClr>
                </a:buClr>
                <a:defRPr/>
              </a:pPr>
              <a:r>
                <a:rPr kumimoji="0" lang="zh-TW" altLang="en-US" sz="2800" b="1" dirty="0"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二、基地</a:t>
              </a:r>
              <a:r>
                <a:rPr kumimoji="0" lang="zh-CN" altLang="en-US" sz="2800" b="1" dirty="0"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範圍與</a:t>
              </a:r>
              <a:r>
                <a:rPr kumimoji="0" lang="zh-TW" altLang="en-US" sz="2800" b="1" dirty="0"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現況說明</a:t>
              </a:r>
            </a:p>
          </p:txBody>
        </p:sp>
      </p:grpSp>
      <p:sp>
        <p:nvSpPr>
          <p:cNvPr id="10" name="Rectangle 16"/>
          <p:cNvSpPr>
            <a:spLocks noChangeArrowheads="1"/>
          </p:cNvSpPr>
          <p:nvPr/>
        </p:nvSpPr>
        <p:spPr bwMode="auto">
          <a:xfrm>
            <a:off x="638175" y="1482626"/>
            <a:ext cx="3074843" cy="706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9pPr>
          </a:lstStyle>
          <a:p>
            <a:pPr marL="342900" indent="-342900" algn="just" eaLnBrk="1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Wingdings" pitchFamily="2" charset="2"/>
              <a:buChar char="n"/>
            </a:pPr>
            <a:r>
              <a:rPr lang="zh-TW" altLang="en-US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更新單元範圍包括臺北市</a:t>
            </a:r>
            <a:r>
              <a:rPr lang="zh-CN" altLang="en-US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大同</a:t>
            </a:r>
            <a:r>
              <a:rPr lang="zh-TW" altLang="en-US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區</a:t>
            </a:r>
            <a:r>
              <a:rPr lang="zh-CN" altLang="en-US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玉泉</a:t>
            </a:r>
            <a:r>
              <a:rPr lang="zh-TW" altLang="en-US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段</a:t>
            </a:r>
            <a:r>
              <a:rPr lang="zh-CN" altLang="en-US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lang="zh-TW" altLang="en-US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小段</a:t>
            </a:r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243</a:t>
            </a:r>
            <a:r>
              <a:rPr lang="zh-TW" altLang="en-US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地號等</a:t>
            </a:r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28</a:t>
            </a:r>
            <a:r>
              <a:rPr lang="zh-TW" altLang="en-US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筆土地，合計土地總面積為</a:t>
            </a:r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en-US" altLang="zh-TW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471.00</a:t>
            </a:r>
            <a:r>
              <a:rPr lang="en-US" altLang="zh-TW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㎡</a:t>
            </a:r>
          </a:p>
        </p:txBody>
      </p:sp>
      <p:sp>
        <p:nvSpPr>
          <p:cNvPr id="18" name="Rectangle 34"/>
          <p:cNvSpPr>
            <a:spLocks noChangeArrowheads="1"/>
          </p:cNvSpPr>
          <p:nvPr/>
        </p:nvSpPr>
        <p:spPr bwMode="auto">
          <a:xfrm>
            <a:off x="495300" y="1021102"/>
            <a:ext cx="352742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9pPr>
          </a:lstStyle>
          <a:p>
            <a:pPr marL="342900" indent="-342900" algn="just" eaLnBrk="1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990000"/>
              </a:buClr>
              <a:buFont typeface="Wingdings" pitchFamily="2" charset="2"/>
              <a:buChar char="r"/>
            </a:pPr>
            <a:r>
              <a:rPr lang="zh-TW" altLang="en-US" sz="2400" dirty="0">
                <a:solidFill>
                  <a:srgbClr val="990000"/>
                </a:solidFill>
                <a:ea typeface="華康中黑體" pitchFamily="49" charset="-120"/>
              </a:rPr>
              <a:t>更新單元範圍</a:t>
            </a:r>
          </a:p>
        </p:txBody>
      </p:sp>
      <p:sp>
        <p:nvSpPr>
          <p:cNvPr id="19" name="Rectangle 35"/>
          <p:cNvSpPr>
            <a:spLocks noChangeArrowheads="1"/>
          </p:cNvSpPr>
          <p:nvPr/>
        </p:nvSpPr>
        <p:spPr bwMode="auto">
          <a:xfrm>
            <a:off x="495299" y="3925999"/>
            <a:ext cx="3527425" cy="5127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9pPr>
          </a:lstStyle>
          <a:p>
            <a:pPr marL="342900" indent="-342900" algn="just" eaLnBrk="1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990000"/>
              </a:buClr>
              <a:buFont typeface="Wingdings" pitchFamily="2" charset="2"/>
              <a:buChar char="r"/>
            </a:pPr>
            <a:r>
              <a:rPr lang="zh-TW" altLang="en-US" sz="2400" dirty="0">
                <a:solidFill>
                  <a:srgbClr val="990000"/>
                </a:solidFill>
                <a:ea typeface="華康中黑體" pitchFamily="49" charset="-120"/>
              </a:rPr>
              <a:t>更新單元權屬</a:t>
            </a:r>
          </a:p>
        </p:txBody>
      </p:sp>
      <p:graphicFrame>
        <p:nvGraphicFramePr>
          <p:cNvPr id="39" name="表格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0466033"/>
              </p:ext>
            </p:extLst>
          </p:nvPr>
        </p:nvGraphicFramePr>
        <p:xfrm>
          <a:off x="960583" y="4522180"/>
          <a:ext cx="7666181" cy="2140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3197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195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7301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3447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7425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3287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權屬（管理機關）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面積（</a:t>
                      </a:r>
                      <a:r>
                        <a:rPr lang="en-US" sz="1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</a:t>
                      </a:r>
                      <a:r>
                        <a:rPr lang="en-US" sz="1000" b="1" kern="100" baseline="300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r>
                        <a:rPr lang="zh-TW" sz="1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）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比例（</a:t>
                      </a:r>
                      <a:r>
                        <a:rPr lang="en-US" sz="1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%</a:t>
                      </a:r>
                      <a:r>
                        <a:rPr lang="zh-TW" sz="1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）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人數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比例（</a:t>
                      </a:r>
                      <a:r>
                        <a:rPr lang="en-US" sz="1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%</a:t>
                      </a:r>
                      <a:r>
                        <a:rPr lang="zh-TW" sz="1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）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公有土地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中華民國（交通部臺灣鐵路管理局）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6249035" algn="r"/>
                        </a:tabLst>
                      </a:pPr>
                      <a:r>
                        <a:rPr lang="en-US" sz="1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1,673.00</a:t>
                      </a:r>
                      <a:endParaRPr lang="zh-TW" sz="1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6249035" algn="r"/>
                        </a:tabLst>
                      </a:pPr>
                      <a:r>
                        <a:rPr lang="en-US" sz="10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48.20</a:t>
                      </a:r>
                      <a:endParaRPr lang="zh-TW" sz="10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6249035" algn="r"/>
                        </a:tabLst>
                      </a:pPr>
                      <a:r>
                        <a:rPr lang="en-US" sz="10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sz="10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6249035" algn="r"/>
                        </a:tabLst>
                      </a:pPr>
                      <a:r>
                        <a:rPr lang="en-US" sz="10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1.69</a:t>
                      </a:r>
                      <a:endParaRPr lang="zh-TW" sz="10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私有土地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1,798.00</a:t>
                      </a:r>
                      <a:endParaRPr lang="zh-TW" sz="10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6249035" algn="r"/>
                        </a:tabLst>
                      </a:pPr>
                      <a:r>
                        <a:rPr lang="en-US" sz="10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51.80</a:t>
                      </a:r>
                      <a:endParaRPr lang="zh-TW" sz="10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6249035" algn="r"/>
                        </a:tabLst>
                      </a:pPr>
                      <a:r>
                        <a:rPr lang="en-US" sz="10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58</a:t>
                      </a:r>
                      <a:endParaRPr lang="zh-TW" sz="10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6249035" algn="r"/>
                        </a:tabLst>
                      </a:pPr>
                      <a:r>
                        <a:rPr lang="en-US" sz="10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98.31</a:t>
                      </a:r>
                      <a:endParaRPr lang="zh-TW" sz="10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合計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3,471.00</a:t>
                      </a:r>
                      <a:endParaRPr lang="zh-TW" sz="10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100.00</a:t>
                      </a:r>
                      <a:endParaRPr lang="zh-TW" sz="10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59</a:t>
                      </a:r>
                      <a:endParaRPr lang="zh-TW" sz="10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100.00</a:t>
                      </a:r>
                      <a:endParaRPr lang="zh-TW" sz="10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公有合法建物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中華民國（交通部臺灣鐵路管理局）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0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私有合法建築物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5,770.81</a:t>
                      </a:r>
                      <a:endParaRPr lang="zh-TW" sz="10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100.00</a:t>
                      </a:r>
                      <a:endParaRPr lang="zh-TW" sz="10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48</a:t>
                      </a:r>
                      <a:endParaRPr lang="zh-TW" sz="10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100.00</a:t>
                      </a:r>
                      <a:endParaRPr lang="zh-TW" sz="10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合計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5,770.81</a:t>
                      </a:r>
                      <a:endParaRPr lang="zh-TW" sz="10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100.00</a:t>
                      </a:r>
                      <a:endParaRPr lang="zh-TW" sz="10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48</a:t>
                      </a:r>
                      <a:endParaRPr lang="zh-TW" sz="10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100.00</a:t>
                      </a:r>
                      <a:endParaRPr lang="zh-TW" sz="10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40000">
                <a:tc gridSpan="6">
                  <a:txBody>
                    <a:bodyPr/>
                    <a:lstStyle/>
                    <a:p>
                      <a:pPr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備註：公有土地管理機關函文詳附錄三。公私有土地分布圖詳圖</a:t>
                      </a:r>
                      <a:r>
                        <a:rPr lang="en-US" sz="1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3-1</a:t>
                      </a:r>
                      <a:r>
                        <a:rPr lang="zh-TW" sz="1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。</a:t>
                      </a:r>
                    </a:p>
                    <a:p>
                      <a:pPr marL="381000"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</a:t>
                      </a:r>
                      <a:r>
                        <a:rPr lang="zh-TW" sz="1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都市更新條例第</a:t>
                      </a:r>
                      <a:r>
                        <a:rPr lang="en-US" sz="1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46</a:t>
                      </a:r>
                      <a:r>
                        <a:rPr lang="zh-TW" sz="1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條公有土地一定規模、特殊原因檢討：</a:t>
                      </a:r>
                    </a:p>
                    <a:p>
                      <a:pPr marL="381000"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</a:t>
                      </a:r>
                      <a:r>
                        <a:rPr lang="zh-TW" sz="1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本案公有土地面積</a:t>
                      </a:r>
                      <a:r>
                        <a:rPr lang="en-US" sz="1000" u="sng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1,673.00</a:t>
                      </a:r>
                      <a:r>
                        <a:rPr lang="en-US" sz="1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</a:t>
                      </a:r>
                      <a:r>
                        <a:rPr lang="en-US" sz="1000" kern="100" baseline="300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r>
                        <a:rPr lang="zh-TW" sz="1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，佔更新單元面積比率</a:t>
                      </a:r>
                      <a:r>
                        <a:rPr lang="en-US" sz="1000" u="sng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48.20</a:t>
                      </a:r>
                      <a:r>
                        <a:rPr lang="en-US" sz="1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%</a:t>
                      </a:r>
                      <a:r>
                        <a:rPr lang="zh-TW" sz="1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，未符合本府所定之一定規模。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40" name="頁尾版面配置區 14"/>
          <p:cNvSpPr>
            <a:spLocks noGrp="1"/>
          </p:cNvSpPr>
          <p:nvPr>
            <p:ph type="ftr" sz="quarter" idx="11"/>
          </p:nvPr>
        </p:nvSpPr>
        <p:spPr>
          <a:xfrm>
            <a:off x="7087151" y="202535"/>
            <a:ext cx="1893455" cy="273844"/>
          </a:xfrm>
        </p:spPr>
        <p:txBody>
          <a:bodyPr/>
          <a:lstStyle/>
          <a:p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大同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區</a:t>
            </a:r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玉泉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段都更案   </a:t>
            </a:r>
          </a:p>
        </p:txBody>
      </p:sp>
      <p:pic>
        <p:nvPicPr>
          <p:cNvPr id="2" name="圖片 1" descr="畫面剪輯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4" t="2992" r="513" b="15273"/>
          <a:stretch/>
        </p:blipFill>
        <p:spPr>
          <a:xfrm>
            <a:off x="3786909" y="921233"/>
            <a:ext cx="5006109" cy="2948803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7" name="群組 16"/>
          <p:cNvGrpSpPr/>
          <p:nvPr/>
        </p:nvGrpSpPr>
        <p:grpSpPr>
          <a:xfrm>
            <a:off x="3831253" y="3949719"/>
            <a:ext cx="4169806" cy="280734"/>
            <a:chOff x="4031900" y="6942509"/>
            <a:chExt cx="4169806" cy="280734"/>
          </a:xfrm>
        </p:grpSpPr>
        <p:grpSp>
          <p:nvGrpSpPr>
            <p:cNvPr id="20" name="群組 19"/>
            <p:cNvGrpSpPr/>
            <p:nvPr/>
          </p:nvGrpSpPr>
          <p:grpSpPr>
            <a:xfrm>
              <a:off x="4031900" y="6945147"/>
              <a:ext cx="2802208" cy="278096"/>
              <a:chOff x="3791760" y="6945147"/>
              <a:chExt cx="2802208" cy="278096"/>
            </a:xfrm>
          </p:grpSpPr>
          <p:grpSp>
            <p:nvGrpSpPr>
              <p:cNvPr id="23" name="群組 22"/>
              <p:cNvGrpSpPr/>
              <p:nvPr/>
            </p:nvGrpSpPr>
            <p:grpSpPr>
              <a:xfrm>
                <a:off x="3791760" y="6946244"/>
                <a:ext cx="1478607" cy="276999"/>
                <a:chOff x="5916370" y="6528099"/>
                <a:chExt cx="1478607" cy="276999"/>
              </a:xfrm>
            </p:grpSpPr>
            <p:sp>
              <p:nvSpPr>
                <p:cNvPr id="26" name="矩形 25"/>
                <p:cNvSpPr/>
                <p:nvPr/>
              </p:nvSpPr>
              <p:spPr>
                <a:xfrm>
                  <a:off x="6286981" y="6528099"/>
                  <a:ext cx="110799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zh-TW" altLang="zh-TW" sz="1200" dirty="0"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Times New Roman" panose="02020603050405020304" pitchFamily="18" charset="0"/>
                    </a:rPr>
                    <a:t>更新單元</a:t>
                  </a:r>
                  <a:r>
                    <a:rPr lang="zh-CN" altLang="en-US" sz="1200" dirty="0"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Times New Roman" panose="02020603050405020304" pitchFamily="18" charset="0"/>
                    </a:rPr>
                    <a:t>範圍</a:t>
                  </a:r>
                  <a:endParaRPr lang="zh-TW" altLang="en-US" sz="1200" dirty="0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7" name="Rectangle 2"/>
                <p:cNvSpPr>
                  <a:spLocks noChangeArrowheads="1"/>
                </p:cNvSpPr>
                <p:nvPr/>
              </p:nvSpPr>
              <p:spPr bwMode="auto">
                <a:xfrm>
                  <a:off x="5916370" y="6547057"/>
                  <a:ext cx="396000" cy="216000"/>
                </a:xfrm>
                <a:prstGeom prst="rect">
                  <a:avLst/>
                </a:prstGeom>
                <a:solidFill>
                  <a:srgbClr val="FFFFFF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TW" altLang="en-US"/>
                </a:p>
              </p:txBody>
            </p:sp>
          </p:grpSp>
          <p:sp>
            <p:nvSpPr>
              <p:cNvPr id="24" name="Rectangle 2"/>
              <p:cNvSpPr>
                <a:spLocks noChangeArrowheads="1"/>
              </p:cNvSpPr>
              <p:nvPr/>
            </p:nvSpPr>
            <p:spPr bwMode="auto">
              <a:xfrm>
                <a:off x="5445594" y="6973717"/>
                <a:ext cx="396000" cy="216000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38100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" name="矩形 24"/>
              <p:cNvSpPr/>
              <p:nvPr/>
            </p:nvSpPr>
            <p:spPr>
              <a:xfrm>
                <a:off x="5793749" y="6945147"/>
                <a:ext cx="80021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2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公有土地</a:t>
                </a:r>
                <a:endParaRPr lang="zh-TW" altLang="en-US" sz="12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21" name="Rectangle 2"/>
            <p:cNvSpPr>
              <a:spLocks noChangeArrowheads="1"/>
            </p:cNvSpPr>
            <p:nvPr/>
          </p:nvSpPr>
          <p:spPr bwMode="auto">
            <a:xfrm>
              <a:off x="7042711" y="6970858"/>
              <a:ext cx="396000" cy="216000"/>
            </a:xfrm>
            <a:prstGeom prst="rect">
              <a:avLst/>
            </a:prstGeom>
            <a:solidFill>
              <a:srgbClr val="00B0F0"/>
            </a:solidFill>
            <a:ln w="381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7401487" y="6942509"/>
              <a:ext cx="80021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私有土地</a:t>
              </a:r>
              <a:endPara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3402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接點 4"/>
          <p:cNvCxnSpPr/>
          <p:nvPr/>
        </p:nvCxnSpPr>
        <p:spPr>
          <a:xfrm>
            <a:off x="2412261" y="460504"/>
            <a:ext cx="6264000" cy="15875"/>
          </a:xfrm>
          <a:prstGeom prst="line">
            <a:avLst/>
          </a:prstGeom>
          <a:ln>
            <a:solidFill>
              <a:srgbClr val="D1C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7600950" y="6584156"/>
            <a:ext cx="1543050" cy="273844"/>
          </a:xfrm>
        </p:spPr>
        <p:txBody>
          <a:bodyPr/>
          <a:lstStyle/>
          <a:p>
            <a:fld id="{F47CEAE1-C982-4D7B-9E1A-CEEB45A21EB1}" type="slidenum">
              <a:rPr lang="zh-TW" altLang="en-US" smtClean="0"/>
              <a:pPr/>
              <a:t>8</a:t>
            </a:fld>
            <a:endParaRPr lang="zh-TW" altLang="en-US" dirty="0"/>
          </a:p>
        </p:txBody>
      </p:sp>
      <p:grpSp>
        <p:nvGrpSpPr>
          <p:cNvPr id="38" name="群組 37"/>
          <p:cNvGrpSpPr/>
          <p:nvPr/>
        </p:nvGrpSpPr>
        <p:grpSpPr>
          <a:xfrm>
            <a:off x="325498" y="157447"/>
            <a:ext cx="4560538" cy="605686"/>
            <a:chOff x="325498" y="157447"/>
            <a:chExt cx="4560538" cy="605686"/>
          </a:xfrm>
        </p:grpSpPr>
        <p:grpSp>
          <p:nvGrpSpPr>
            <p:cNvPr id="35" name="群組 34"/>
            <p:cNvGrpSpPr/>
            <p:nvPr/>
          </p:nvGrpSpPr>
          <p:grpSpPr>
            <a:xfrm>
              <a:off x="325498" y="157447"/>
              <a:ext cx="4560538" cy="605686"/>
              <a:chOff x="325498" y="157447"/>
              <a:chExt cx="2088002" cy="605686"/>
            </a:xfrm>
          </p:grpSpPr>
          <p:pic>
            <p:nvPicPr>
              <p:cNvPr id="36" name="圖片 3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500" y="166683"/>
                <a:ext cx="2088000" cy="589733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37" name="圓角矩形 36"/>
              <p:cNvSpPr/>
              <p:nvPr/>
            </p:nvSpPr>
            <p:spPr>
              <a:xfrm>
                <a:off x="325498" y="157447"/>
                <a:ext cx="2086763" cy="605686"/>
              </a:xfrm>
              <a:prstGeom prst="roundRect">
                <a:avLst/>
              </a:prstGeom>
              <a:noFill/>
              <a:ln w="76200">
                <a:solidFill>
                  <a:srgbClr val="CEC9C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4" name="文字方塊 13"/>
            <p:cNvSpPr txBox="1"/>
            <p:nvPr/>
          </p:nvSpPr>
          <p:spPr>
            <a:xfrm>
              <a:off x="495300" y="202325"/>
              <a:ext cx="4270664" cy="527827"/>
            </a:xfrm>
            <a:prstGeom prst="rect">
              <a:avLst/>
            </a:prstGeom>
            <a:noFill/>
          </p:spPr>
          <p:txBody>
            <a:bodyPr wrap="square" lIns="96001" tIns="48001" rIns="96001" bIns="48001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1pPr>
              <a:lvl2pPr marL="639763" indent="-182563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2pPr>
              <a:lvl3pPr marL="1279525" indent="-365125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3pPr>
              <a:lvl4pPr marL="1919288" indent="-547688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4pPr>
              <a:lvl5pPr marL="2559050" indent="-73025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9pPr>
            </a:lstStyle>
            <a:p>
              <a:pPr marL="376669" indent="-376669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chemeClr val="accent2">
                    <a:lumMod val="50000"/>
                  </a:schemeClr>
                </a:buClr>
                <a:defRPr/>
              </a:pPr>
              <a:r>
                <a:rPr kumimoji="0" lang="zh-TW" altLang="en-US" sz="2800" b="1" dirty="0"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二、基地</a:t>
              </a:r>
              <a:r>
                <a:rPr kumimoji="0" lang="zh-CN" altLang="en-US" sz="2800" b="1" dirty="0"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範圍與</a:t>
              </a:r>
              <a:r>
                <a:rPr kumimoji="0" lang="zh-TW" altLang="en-US" sz="2800" b="1" dirty="0"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現況說明</a:t>
              </a:r>
            </a:p>
          </p:txBody>
        </p:sp>
      </p:grpSp>
      <p:sp>
        <p:nvSpPr>
          <p:cNvPr id="18" name="Rectangle 34"/>
          <p:cNvSpPr>
            <a:spLocks noChangeArrowheads="1"/>
          </p:cNvSpPr>
          <p:nvPr/>
        </p:nvSpPr>
        <p:spPr bwMode="auto">
          <a:xfrm>
            <a:off x="495300" y="794516"/>
            <a:ext cx="352742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9pPr>
          </a:lstStyle>
          <a:p>
            <a:pPr marL="342900" indent="-342900" algn="just" eaLnBrk="1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990000"/>
              </a:buClr>
              <a:buFont typeface="Wingdings" pitchFamily="2" charset="2"/>
              <a:buChar char="r"/>
            </a:pPr>
            <a:r>
              <a:rPr lang="zh-CN" altLang="en-US" sz="1600" dirty="0">
                <a:solidFill>
                  <a:srgbClr val="99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鄰地協調範圍説明</a:t>
            </a:r>
            <a:endParaRPr lang="zh-TW" altLang="en-US" sz="1600" dirty="0">
              <a:solidFill>
                <a:srgbClr val="99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1191727" y="5851538"/>
            <a:ext cx="1412687" cy="621462"/>
            <a:chOff x="561630" y="6124467"/>
            <a:chExt cx="1412687" cy="621462"/>
          </a:xfrm>
        </p:grpSpPr>
        <p:grpSp>
          <p:nvGrpSpPr>
            <p:cNvPr id="17" name="群組 16"/>
            <p:cNvGrpSpPr/>
            <p:nvPr/>
          </p:nvGrpSpPr>
          <p:grpSpPr>
            <a:xfrm>
              <a:off x="572655" y="6124467"/>
              <a:ext cx="1401662" cy="261610"/>
              <a:chOff x="2697265" y="5706322"/>
              <a:chExt cx="1401662" cy="261610"/>
            </a:xfrm>
          </p:grpSpPr>
          <p:sp>
            <p:nvSpPr>
              <p:cNvPr id="20" name="矩形 19"/>
              <p:cNvSpPr/>
              <p:nvPr/>
            </p:nvSpPr>
            <p:spPr>
              <a:xfrm>
                <a:off x="3067876" y="5706322"/>
                <a:ext cx="1031051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zh-TW" sz="105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更新單元</a:t>
                </a:r>
                <a:r>
                  <a:rPr lang="zh-CN" altLang="en-US" sz="105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範圍</a:t>
                </a:r>
                <a:endParaRPr lang="zh-TW" altLang="en-US" sz="105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" name="Rectangle 2"/>
              <p:cNvSpPr>
                <a:spLocks noChangeArrowheads="1"/>
              </p:cNvSpPr>
              <p:nvPr/>
            </p:nvSpPr>
            <p:spPr bwMode="auto">
              <a:xfrm>
                <a:off x="2697265" y="5725280"/>
                <a:ext cx="396000" cy="216000"/>
              </a:xfrm>
              <a:prstGeom prst="rect">
                <a:avLst/>
              </a:prstGeom>
              <a:solidFill>
                <a:srgbClr val="FFFFFF"/>
              </a:solidFill>
              <a:ln w="285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</p:grpSp>
        <p:sp>
          <p:nvSpPr>
            <p:cNvPr id="3" name="Rectangle 2"/>
            <p:cNvSpPr>
              <a:spLocks noChangeArrowheads="1"/>
            </p:cNvSpPr>
            <p:nvPr/>
          </p:nvSpPr>
          <p:spPr bwMode="auto">
            <a:xfrm>
              <a:off x="561630" y="6497502"/>
              <a:ext cx="396000" cy="215900"/>
            </a:xfrm>
            <a:prstGeom prst="rect">
              <a:avLst/>
            </a:prstGeom>
            <a:solidFill>
              <a:srgbClr val="00B0F0">
                <a:alpha val="50000"/>
              </a:srgbClr>
            </a:solidFill>
            <a:ln w="28575">
              <a:solidFill>
                <a:srgbClr val="0070C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943266" y="6492013"/>
              <a:ext cx="992579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zh-TW" sz="105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鄰地</a:t>
              </a:r>
              <a:r>
                <a:rPr lang="zh-CN" altLang="en-US" sz="105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協調範圍</a:t>
              </a:r>
              <a:endParaRPr lang="zh-TW" altLang="en-US" sz="105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6" name="頁尾版面配置區 14"/>
          <p:cNvSpPr>
            <a:spLocks noGrp="1"/>
          </p:cNvSpPr>
          <p:nvPr>
            <p:ph type="ftr" sz="quarter" idx="11"/>
          </p:nvPr>
        </p:nvSpPr>
        <p:spPr>
          <a:xfrm>
            <a:off x="7087151" y="202535"/>
            <a:ext cx="1893455" cy="273844"/>
          </a:xfrm>
        </p:spPr>
        <p:txBody>
          <a:bodyPr/>
          <a:lstStyle/>
          <a:p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大同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區</a:t>
            </a:r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玉泉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段都更案   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555048" y="1131554"/>
            <a:ext cx="7926012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 algn="just">
              <a:buFont typeface="Wingdings" panose="05000000000000000000" pitchFamily="2" charset="2"/>
              <a:buChar char="n"/>
            </a:pP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檢討是否符合「臺北市都市更新自治條例」第</a:t>
            </a:r>
            <a:r>
              <a: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條之規定：</a:t>
            </a:r>
          </a:p>
          <a:p>
            <a:pPr marL="268288" indent="-92075" algn="just"/>
            <a:r>
              <a:rPr lang="zh-CN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本案更新單元屬公劃地區，且符合臺北市都市更新自治條例第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條第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項第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款「街廊內面積在二千平方公尺以上者」。（檢討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:3,471.00m</a:t>
            </a:r>
            <a:r>
              <a:rPr lang="en-US" altLang="zh-TW" sz="1200" baseline="30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&gt;2,000.00m</a:t>
            </a:r>
            <a:r>
              <a:rPr lang="en-US" altLang="zh-TW" sz="1200" baseline="30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</a:p>
          <a:p>
            <a:pPr marL="268288" algn="just"/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本更新單元鄰地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262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262-1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地號領有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54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年營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0272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營造執照；另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261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261-2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地號領有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70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年使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1401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號使用執照；本案鄰地協調範圍為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262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262-1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261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261-2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263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263-1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263-3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263-4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等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筆土地。。</a:t>
            </a:r>
            <a:endParaRPr lang="en-US" altLang="zh-TW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n"/>
            </a:pPr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檢討是否符合「臺北市都市更新自治條例」第</a:t>
            </a:r>
            <a:r>
              <a: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14</a:t>
            </a:r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條之規定</a:t>
            </a:r>
            <a:endParaRPr lang="en-US" altLang="zh-TW" sz="1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8288" algn="just"/>
            <a:r>
              <a:rPr lang="zh-TW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無涉及「臺北市都市更新自治條例」第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14</a:t>
            </a:r>
            <a:r>
              <a:rPr lang="zh-TW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條之規定：依據「臺北市都市更新自治條例」第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14</a:t>
            </a:r>
            <a:r>
              <a:rPr lang="zh-TW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條之規定，係指除符合第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條規定外，應以不造成街廓內相鄰土地無法劃定更新單元為原則。若無法依前項原則辦理者，應於舉辦公聽會時一併通知邀請參加公聽會，徵詢參與更新之意願並協調後依規定申請實施都市更新事業。</a:t>
            </a:r>
            <a:endParaRPr lang="en-US" altLang="zh-TW" sz="1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5" name="群組 14"/>
          <p:cNvGrpSpPr/>
          <p:nvPr/>
        </p:nvGrpSpPr>
        <p:grpSpPr>
          <a:xfrm>
            <a:off x="2736185" y="3010481"/>
            <a:ext cx="5717752" cy="3462519"/>
            <a:chOff x="2685385" y="3010481"/>
            <a:chExt cx="5717752" cy="3462519"/>
          </a:xfrm>
        </p:grpSpPr>
        <p:pic>
          <p:nvPicPr>
            <p:cNvPr id="11" name="圖片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9" t="7710" r="2829" b="11636"/>
            <a:stretch/>
          </p:blipFill>
          <p:spPr>
            <a:xfrm>
              <a:off x="2685385" y="3010481"/>
              <a:ext cx="5717752" cy="3462519"/>
            </a:xfrm>
            <a:prstGeom prst="rect">
              <a:avLst/>
            </a:prstGeom>
            <a:ln w="3175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2" name="手繪多邊形 11"/>
            <p:cNvSpPr/>
            <p:nvPr/>
          </p:nvSpPr>
          <p:spPr>
            <a:xfrm>
              <a:off x="3482975" y="3952875"/>
              <a:ext cx="2524125" cy="1527175"/>
            </a:xfrm>
            <a:custGeom>
              <a:avLst/>
              <a:gdLst>
                <a:gd name="connsiteX0" fmla="*/ 0 w 2524125"/>
                <a:gd name="connsiteY0" fmla="*/ 184150 h 1527175"/>
                <a:gd name="connsiteX1" fmla="*/ 66675 w 2524125"/>
                <a:gd name="connsiteY1" fmla="*/ 1435100 h 1527175"/>
                <a:gd name="connsiteX2" fmla="*/ 168275 w 2524125"/>
                <a:gd name="connsiteY2" fmla="*/ 1527175 h 1527175"/>
                <a:gd name="connsiteX3" fmla="*/ 2524125 w 2524125"/>
                <a:gd name="connsiteY3" fmla="*/ 1419225 h 1527175"/>
                <a:gd name="connsiteX4" fmla="*/ 2463800 w 2524125"/>
                <a:gd name="connsiteY4" fmla="*/ 0 h 1527175"/>
                <a:gd name="connsiteX5" fmla="*/ 130175 w 2524125"/>
                <a:gd name="connsiteY5" fmla="*/ 53975 h 1527175"/>
                <a:gd name="connsiteX6" fmla="*/ 0 w 2524125"/>
                <a:gd name="connsiteY6" fmla="*/ 184150 h 152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24125" h="1527175">
                  <a:moveTo>
                    <a:pt x="0" y="184150"/>
                  </a:moveTo>
                  <a:lnTo>
                    <a:pt x="66675" y="1435100"/>
                  </a:lnTo>
                  <a:lnTo>
                    <a:pt x="168275" y="1527175"/>
                  </a:lnTo>
                  <a:lnTo>
                    <a:pt x="2524125" y="1419225"/>
                  </a:lnTo>
                  <a:lnTo>
                    <a:pt x="2463800" y="0"/>
                  </a:lnTo>
                  <a:lnTo>
                    <a:pt x="130175" y="53975"/>
                  </a:lnTo>
                  <a:lnTo>
                    <a:pt x="0" y="184150"/>
                  </a:lnTo>
                  <a:close/>
                </a:path>
              </a:pathLst>
            </a:cu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手繪多邊形 12"/>
            <p:cNvSpPr/>
            <p:nvPr/>
          </p:nvSpPr>
          <p:spPr>
            <a:xfrm>
              <a:off x="5956299" y="3943350"/>
              <a:ext cx="396875" cy="1431925"/>
            </a:xfrm>
            <a:custGeom>
              <a:avLst/>
              <a:gdLst>
                <a:gd name="connsiteX0" fmla="*/ 60325 w 234950"/>
                <a:gd name="connsiteY0" fmla="*/ 1422400 h 1422400"/>
                <a:gd name="connsiteX1" fmla="*/ 234950 w 234950"/>
                <a:gd name="connsiteY1" fmla="*/ 1422400 h 1422400"/>
                <a:gd name="connsiteX2" fmla="*/ 161925 w 234950"/>
                <a:gd name="connsiteY2" fmla="*/ 0 h 1422400"/>
                <a:gd name="connsiteX3" fmla="*/ 0 w 234950"/>
                <a:gd name="connsiteY3" fmla="*/ 0 h 1422400"/>
                <a:gd name="connsiteX4" fmla="*/ 60325 w 234950"/>
                <a:gd name="connsiteY4" fmla="*/ 1422400 h 1422400"/>
                <a:gd name="connsiteX0" fmla="*/ 43408 w 234950"/>
                <a:gd name="connsiteY0" fmla="*/ 1425575 h 1425575"/>
                <a:gd name="connsiteX1" fmla="*/ 234950 w 234950"/>
                <a:gd name="connsiteY1" fmla="*/ 1422400 h 1425575"/>
                <a:gd name="connsiteX2" fmla="*/ 161925 w 234950"/>
                <a:gd name="connsiteY2" fmla="*/ 0 h 1425575"/>
                <a:gd name="connsiteX3" fmla="*/ 0 w 234950"/>
                <a:gd name="connsiteY3" fmla="*/ 0 h 1425575"/>
                <a:gd name="connsiteX4" fmla="*/ 43408 w 234950"/>
                <a:gd name="connsiteY4" fmla="*/ 1425575 h 1425575"/>
                <a:gd name="connsiteX0" fmla="*/ 43408 w 234950"/>
                <a:gd name="connsiteY0" fmla="*/ 1431925 h 1431925"/>
                <a:gd name="connsiteX1" fmla="*/ 234950 w 234950"/>
                <a:gd name="connsiteY1" fmla="*/ 1428750 h 1431925"/>
                <a:gd name="connsiteX2" fmla="*/ 190119 w 234950"/>
                <a:gd name="connsiteY2" fmla="*/ 0 h 1431925"/>
                <a:gd name="connsiteX3" fmla="*/ 0 w 234950"/>
                <a:gd name="connsiteY3" fmla="*/ 6350 h 1431925"/>
                <a:gd name="connsiteX4" fmla="*/ 43408 w 234950"/>
                <a:gd name="connsiteY4" fmla="*/ 1431925 h 1431925"/>
                <a:gd name="connsiteX0" fmla="*/ 43408 w 234950"/>
                <a:gd name="connsiteY0" fmla="*/ 1431925 h 1431925"/>
                <a:gd name="connsiteX1" fmla="*/ 234950 w 234950"/>
                <a:gd name="connsiteY1" fmla="*/ 1428750 h 1431925"/>
                <a:gd name="connsiteX2" fmla="*/ 190119 w 234950"/>
                <a:gd name="connsiteY2" fmla="*/ 0 h 1431925"/>
                <a:gd name="connsiteX3" fmla="*/ 0 w 234950"/>
                <a:gd name="connsiteY3" fmla="*/ 6350 h 1431925"/>
                <a:gd name="connsiteX4" fmla="*/ 43408 w 234950"/>
                <a:gd name="connsiteY4" fmla="*/ 1431925 h 1431925"/>
                <a:gd name="connsiteX0" fmla="*/ 43408 w 234950"/>
                <a:gd name="connsiteY0" fmla="*/ 1431925 h 1431925"/>
                <a:gd name="connsiteX1" fmla="*/ 234950 w 234950"/>
                <a:gd name="connsiteY1" fmla="*/ 1428750 h 1431925"/>
                <a:gd name="connsiteX2" fmla="*/ 190119 w 234950"/>
                <a:gd name="connsiteY2" fmla="*/ 0 h 1431925"/>
                <a:gd name="connsiteX3" fmla="*/ 0 w 234950"/>
                <a:gd name="connsiteY3" fmla="*/ 6350 h 1431925"/>
                <a:gd name="connsiteX4" fmla="*/ 43408 w 234950"/>
                <a:gd name="connsiteY4" fmla="*/ 1431925 h 1431925"/>
                <a:gd name="connsiteX0" fmla="*/ 43408 w 234950"/>
                <a:gd name="connsiteY0" fmla="*/ 1431925 h 1431925"/>
                <a:gd name="connsiteX1" fmla="*/ 234950 w 234950"/>
                <a:gd name="connsiteY1" fmla="*/ 1416050 h 1431925"/>
                <a:gd name="connsiteX2" fmla="*/ 190119 w 234950"/>
                <a:gd name="connsiteY2" fmla="*/ 0 h 1431925"/>
                <a:gd name="connsiteX3" fmla="*/ 0 w 234950"/>
                <a:gd name="connsiteY3" fmla="*/ 6350 h 1431925"/>
                <a:gd name="connsiteX4" fmla="*/ 43408 w 234950"/>
                <a:gd name="connsiteY4" fmla="*/ 1431925 h 143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4950" h="1431925">
                  <a:moveTo>
                    <a:pt x="43408" y="1431925"/>
                  </a:moveTo>
                  <a:lnTo>
                    <a:pt x="234950" y="1416050"/>
                  </a:lnTo>
                  <a:lnTo>
                    <a:pt x="190119" y="0"/>
                  </a:lnTo>
                  <a:cubicBezTo>
                    <a:pt x="126746" y="2117"/>
                    <a:pt x="100965" y="4233"/>
                    <a:pt x="0" y="6350"/>
                  </a:cubicBezTo>
                  <a:lnTo>
                    <a:pt x="43408" y="1431925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70690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接點 4"/>
          <p:cNvCxnSpPr/>
          <p:nvPr/>
        </p:nvCxnSpPr>
        <p:spPr>
          <a:xfrm>
            <a:off x="2412261" y="460504"/>
            <a:ext cx="6264000" cy="15875"/>
          </a:xfrm>
          <a:prstGeom prst="line">
            <a:avLst/>
          </a:prstGeom>
          <a:ln>
            <a:solidFill>
              <a:srgbClr val="D1C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7600950" y="6584156"/>
            <a:ext cx="1543050" cy="273844"/>
          </a:xfrm>
        </p:spPr>
        <p:txBody>
          <a:bodyPr/>
          <a:lstStyle/>
          <a:p>
            <a:fld id="{F47CEAE1-C982-4D7B-9E1A-CEEB45A21EB1}" type="slidenum">
              <a:rPr lang="zh-TW" altLang="en-US" smtClean="0"/>
              <a:pPr/>
              <a:t>9</a:t>
            </a:fld>
            <a:endParaRPr lang="zh-TW" altLang="en-US" dirty="0"/>
          </a:p>
        </p:txBody>
      </p:sp>
      <p:grpSp>
        <p:nvGrpSpPr>
          <p:cNvPr id="38" name="群組 37"/>
          <p:cNvGrpSpPr/>
          <p:nvPr/>
        </p:nvGrpSpPr>
        <p:grpSpPr>
          <a:xfrm>
            <a:off x="325498" y="157447"/>
            <a:ext cx="4560538" cy="605686"/>
            <a:chOff x="325498" y="157447"/>
            <a:chExt cx="4560538" cy="605686"/>
          </a:xfrm>
        </p:grpSpPr>
        <p:grpSp>
          <p:nvGrpSpPr>
            <p:cNvPr id="35" name="群組 34"/>
            <p:cNvGrpSpPr/>
            <p:nvPr/>
          </p:nvGrpSpPr>
          <p:grpSpPr>
            <a:xfrm>
              <a:off x="325498" y="157447"/>
              <a:ext cx="4560538" cy="605686"/>
              <a:chOff x="325498" y="157447"/>
              <a:chExt cx="2088002" cy="605686"/>
            </a:xfrm>
          </p:grpSpPr>
          <p:pic>
            <p:nvPicPr>
              <p:cNvPr id="36" name="圖片 3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500" y="166683"/>
                <a:ext cx="2088000" cy="589733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37" name="圓角矩形 36"/>
              <p:cNvSpPr/>
              <p:nvPr/>
            </p:nvSpPr>
            <p:spPr>
              <a:xfrm>
                <a:off x="325498" y="157447"/>
                <a:ext cx="2086763" cy="605686"/>
              </a:xfrm>
              <a:prstGeom prst="roundRect">
                <a:avLst/>
              </a:prstGeom>
              <a:noFill/>
              <a:ln w="76200">
                <a:solidFill>
                  <a:srgbClr val="CEC9C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4" name="文字方塊 13"/>
            <p:cNvSpPr txBox="1"/>
            <p:nvPr/>
          </p:nvSpPr>
          <p:spPr>
            <a:xfrm>
              <a:off x="495300" y="202325"/>
              <a:ext cx="4270664" cy="527827"/>
            </a:xfrm>
            <a:prstGeom prst="rect">
              <a:avLst/>
            </a:prstGeom>
            <a:noFill/>
          </p:spPr>
          <p:txBody>
            <a:bodyPr wrap="square" lIns="96001" tIns="48001" rIns="96001" bIns="48001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1pPr>
              <a:lvl2pPr marL="639763" indent="-182563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2pPr>
              <a:lvl3pPr marL="1279525" indent="-365125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3pPr>
              <a:lvl4pPr marL="1919288" indent="-547688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4pPr>
              <a:lvl5pPr marL="2559050" indent="-73025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9pPr>
            </a:lstStyle>
            <a:p>
              <a:pPr marL="376669" indent="-376669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chemeClr val="accent2">
                    <a:lumMod val="50000"/>
                  </a:schemeClr>
                </a:buClr>
                <a:defRPr/>
              </a:pPr>
              <a:r>
                <a:rPr kumimoji="0" lang="zh-TW" altLang="en-US" sz="2800" b="1" dirty="0"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二、基地</a:t>
              </a:r>
              <a:r>
                <a:rPr kumimoji="0" lang="zh-CN" altLang="en-US" sz="2800" b="1" dirty="0"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範圍與</a:t>
              </a:r>
              <a:r>
                <a:rPr kumimoji="0" lang="zh-TW" altLang="en-US" sz="2800" b="1" dirty="0"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現況說明</a:t>
              </a:r>
            </a:p>
          </p:txBody>
        </p:sp>
      </p:grpSp>
      <p:sp>
        <p:nvSpPr>
          <p:cNvPr id="18" name="Rectangle 34"/>
          <p:cNvSpPr>
            <a:spLocks noChangeArrowheads="1"/>
          </p:cNvSpPr>
          <p:nvPr/>
        </p:nvSpPr>
        <p:spPr bwMode="auto">
          <a:xfrm>
            <a:off x="495300" y="928742"/>
            <a:ext cx="6801427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b="1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9pPr>
          </a:lstStyle>
          <a:p>
            <a:pPr marL="342900" indent="-342900" algn="just" eaLnBrk="1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990000"/>
              </a:buClr>
              <a:buFont typeface="Wingdings" pitchFamily="2" charset="2"/>
              <a:buChar char="r"/>
            </a:pPr>
            <a:r>
              <a:rPr lang="zh-CN" altLang="en-US" sz="2400" dirty="0">
                <a:solidFill>
                  <a:srgbClr val="990000"/>
                </a:solidFill>
                <a:ea typeface="華康中黑體" pitchFamily="49" charset="-120"/>
              </a:rPr>
              <a:t>土地使用分區</a:t>
            </a:r>
            <a:r>
              <a:rPr lang="en-US" altLang="zh-CN" sz="2400" dirty="0">
                <a:solidFill>
                  <a:srgbClr val="990000"/>
                </a:solidFill>
                <a:ea typeface="華康中黑體" pitchFamily="49" charset="-120"/>
              </a:rPr>
              <a:t>/</a:t>
            </a:r>
            <a:r>
              <a:rPr lang="zh-CN" altLang="en-US" sz="2400" dirty="0">
                <a:solidFill>
                  <a:srgbClr val="990000"/>
                </a:solidFill>
                <a:ea typeface="華康中黑體" pitchFamily="49" charset="-120"/>
              </a:rPr>
              <a:t>商三（</a:t>
            </a:r>
            <a:r>
              <a:rPr lang="en-US" altLang="zh-CN" sz="2400" dirty="0">
                <a:solidFill>
                  <a:srgbClr val="990000"/>
                </a:solidFill>
                <a:ea typeface="華康中黑體" pitchFamily="49" charset="-120"/>
              </a:rPr>
              <a:t>65%</a:t>
            </a:r>
            <a:r>
              <a:rPr lang="zh-CN" altLang="en-US" sz="2400" dirty="0">
                <a:solidFill>
                  <a:srgbClr val="990000"/>
                </a:solidFill>
                <a:ea typeface="華康中黑體" pitchFamily="49" charset="-120"/>
              </a:rPr>
              <a:t>、</a:t>
            </a:r>
            <a:r>
              <a:rPr lang="en-US" altLang="zh-CN" sz="2400" dirty="0">
                <a:solidFill>
                  <a:srgbClr val="990000"/>
                </a:solidFill>
                <a:ea typeface="華康中黑體" pitchFamily="49" charset="-120"/>
              </a:rPr>
              <a:t>560%</a:t>
            </a:r>
            <a:r>
              <a:rPr lang="zh-CN" altLang="en-US" sz="2400" dirty="0">
                <a:solidFill>
                  <a:srgbClr val="990000"/>
                </a:solidFill>
                <a:ea typeface="華康中黑體" pitchFamily="49" charset="-120"/>
              </a:rPr>
              <a:t>）</a:t>
            </a:r>
            <a:endParaRPr lang="zh-TW" altLang="en-US" sz="2400" dirty="0">
              <a:solidFill>
                <a:srgbClr val="990000"/>
              </a:solidFill>
              <a:ea typeface="華康中黑體" pitchFamily="49" charset="-120"/>
            </a:endParaRPr>
          </a:p>
        </p:txBody>
      </p:sp>
      <p:pic>
        <p:nvPicPr>
          <p:cNvPr id="19" name="圖片 18" descr="畫面剪輯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17" y="1571766"/>
            <a:ext cx="7573819" cy="4413882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8" name="群組 7"/>
          <p:cNvGrpSpPr/>
          <p:nvPr/>
        </p:nvGrpSpPr>
        <p:grpSpPr>
          <a:xfrm>
            <a:off x="841823" y="6129590"/>
            <a:ext cx="3984531" cy="288799"/>
            <a:chOff x="812795" y="6115076"/>
            <a:chExt cx="3984531" cy="288799"/>
          </a:xfrm>
        </p:grpSpPr>
        <p:grpSp>
          <p:nvGrpSpPr>
            <p:cNvPr id="22" name="群組 21"/>
            <p:cNvGrpSpPr/>
            <p:nvPr/>
          </p:nvGrpSpPr>
          <p:grpSpPr>
            <a:xfrm>
              <a:off x="812795" y="6115076"/>
              <a:ext cx="2665324" cy="286390"/>
              <a:chOff x="572655" y="6115076"/>
              <a:chExt cx="2665324" cy="286390"/>
            </a:xfrm>
          </p:grpSpPr>
          <p:grpSp>
            <p:nvGrpSpPr>
              <p:cNvPr id="23" name="群組 22"/>
              <p:cNvGrpSpPr/>
              <p:nvPr/>
            </p:nvGrpSpPr>
            <p:grpSpPr>
              <a:xfrm>
                <a:off x="572655" y="6124467"/>
                <a:ext cx="1478607" cy="276999"/>
                <a:chOff x="2697265" y="5706322"/>
                <a:chExt cx="1478607" cy="276999"/>
              </a:xfrm>
            </p:grpSpPr>
            <p:sp>
              <p:nvSpPr>
                <p:cNvPr id="26" name="矩形 25"/>
                <p:cNvSpPr/>
                <p:nvPr/>
              </p:nvSpPr>
              <p:spPr>
                <a:xfrm>
                  <a:off x="3067876" y="5706322"/>
                  <a:ext cx="110799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zh-TW" altLang="zh-TW" sz="1200" dirty="0"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Times New Roman" panose="02020603050405020304" pitchFamily="18" charset="0"/>
                    </a:rPr>
                    <a:t>更新單元</a:t>
                  </a:r>
                  <a:r>
                    <a:rPr lang="zh-CN" altLang="en-US" sz="1200" dirty="0"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Times New Roman" panose="02020603050405020304" pitchFamily="18" charset="0"/>
                    </a:rPr>
                    <a:t>範圍</a:t>
                  </a:r>
                  <a:endParaRPr lang="zh-TW" altLang="en-US" sz="1200" dirty="0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7" name="Rectangle 2"/>
                <p:cNvSpPr>
                  <a:spLocks noChangeArrowheads="1"/>
                </p:cNvSpPr>
                <p:nvPr/>
              </p:nvSpPr>
              <p:spPr bwMode="auto">
                <a:xfrm>
                  <a:off x="2697265" y="5725280"/>
                  <a:ext cx="396000" cy="216000"/>
                </a:xfrm>
                <a:prstGeom prst="rect">
                  <a:avLst/>
                </a:prstGeom>
                <a:solidFill>
                  <a:srgbClr val="FFFFFF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TW" altLang="en-US"/>
                </a:p>
              </p:txBody>
            </p:sp>
          </p:grpSp>
          <p:sp>
            <p:nvSpPr>
              <p:cNvPr id="24" name="Rectangle 2"/>
              <p:cNvSpPr>
                <a:spLocks noChangeArrowheads="1"/>
              </p:cNvSpPr>
              <p:nvPr/>
            </p:nvSpPr>
            <p:spPr bwMode="auto">
              <a:xfrm>
                <a:off x="2232873" y="6143425"/>
                <a:ext cx="358775" cy="215900"/>
              </a:xfrm>
              <a:prstGeom prst="rect">
                <a:avLst/>
              </a:prstGeom>
              <a:solidFill>
                <a:srgbClr val="FF0000"/>
              </a:solidFill>
              <a:ln w="381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" name="矩形 24"/>
              <p:cNvSpPr/>
              <p:nvPr/>
            </p:nvSpPr>
            <p:spPr>
              <a:xfrm>
                <a:off x="2591648" y="6115076"/>
                <a:ext cx="64633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zh-TW" sz="1200" dirty="0"/>
                  <a:t>商業區</a:t>
                </a:r>
                <a:endParaRPr lang="zh-TW" altLang="en-US" sz="12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28" name="Rectangle 2"/>
            <p:cNvSpPr>
              <a:spLocks noChangeArrowheads="1"/>
            </p:cNvSpPr>
            <p:nvPr/>
          </p:nvSpPr>
          <p:spPr bwMode="auto">
            <a:xfrm>
              <a:off x="3638332" y="6155225"/>
              <a:ext cx="358775" cy="215900"/>
            </a:xfrm>
            <a:prstGeom prst="rect">
              <a:avLst/>
            </a:prstGeom>
            <a:solidFill>
              <a:srgbClr val="0070C0"/>
            </a:solidFill>
            <a:ln w="38100">
              <a:solidFill>
                <a:srgbClr val="0070C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9" name="矩形 28"/>
            <p:cNvSpPr/>
            <p:nvPr/>
          </p:nvSpPr>
          <p:spPr>
            <a:xfrm>
              <a:off x="3997107" y="6126876"/>
              <a:ext cx="80021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zh-TW" sz="1200" dirty="0"/>
                <a:t>機關用地</a:t>
              </a:r>
              <a:endPara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30" name="頁尾版面配置區 14"/>
          <p:cNvSpPr>
            <a:spLocks noGrp="1"/>
          </p:cNvSpPr>
          <p:nvPr>
            <p:ph type="ftr" sz="quarter" idx="11"/>
          </p:nvPr>
        </p:nvSpPr>
        <p:spPr>
          <a:xfrm>
            <a:off x="7087151" y="202535"/>
            <a:ext cx="1893455" cy="273844"/>
          </a:xfrm>
        </p:spPr>
        <p:txBody>
          <a:bodyPr/>
          <a:lstStyle/>
          <a:p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大同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區</a:t>
            </a:r>
            <a:r>
              <a:rPr lang="zh-CN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玉泉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段都更案   </a:t>
            </a:r>
          </a:p>
        </p:txBody>
      </p:sp>
    </p:spTree>
    <p:extLst>
      <p:ext uri="{BB962C8B-B14F-4D97-AF65-F5344CB8AC3E}">
        <p14:creationId xmlns:p14="http://schemas.microsoft.com/office/powerpoint/2010/main" val="19368473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60000"/>
          </a:schemeClr>
        </a:soli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2453</TotalTime>
  <Words>3408</Words>
  <Application>Microsoft Office PowerPoint</Application>
  <PresentationFormat>如螢幕大小 (4:3)</PresentationFormat>
  <Paragraphs>665</Paragraphs>
  <Slides>51</Slides>
  <Notes>27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51</vt:i4>
      </vt:variant>
    </vt:vector>
  </HeadingPairs>
  <TitlesOfParts>
    <vt:vector size="62" baseType="lpstr">
      <vt:lpstr>SimHei</vt:lpstr>
      <vt:lpstr>華康中黑體</vt:lpstr>
      <vt:lpstr>微軟正黑體</vt:lpstr>
      <vt:lpstr>新細明體</vt:lpstr>
      <vt:lpstr>標楷體</vt:lpstr>
      <vt:lpstr>Arial</vt:lpstr>
      <vt:lpstr>Calibri</vt:lpstr>
      <vt:lpstr>Calibri Light</vt:lpstr>
      <vt:lpstr>Times New Roman</vt:lpstr>
      <vt:lpstr>Wingdings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Joseph</dc:creator>
  <cp:lastModifiedBy>Joseph</cp:lastModifiedBy>
  <cp:revision>395</cp:revision>
  <dcterms:created xsi:type="dcterms:W3CDTF">2022-03-21T06:28:13Z</dcterms:created>
  <dcterms:modified xsi:type="dcterms:W3CDTF">2023-03-10T09:12:50Z</dcterms:modified>
</cp:coreProperties>
</file>